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1228"/>
    <a:srgbClr val="A2904C"/>
    <a:srgbClr val="665A30"/>
    <a:srgbClr val="5954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/>
    <p:restoredTop sz="94668"/>
  </p:normalViewPr>
  <p:slideViewPr>
    <p:cSldViewPr snapToGrid="0">
      <p:cViewPr varScale="1">
        <p:scale>
          <a:sx n="140" d="100"/>
          <a:sy n="140" d="100"/>
        </p:scale>
        <p:origin x="7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2BD152-A48C-40EC-0960-745A699C0E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F59F826-C9C7-E8F3-E86C-BDE4F9601E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DD11535-FBFB-D4F5-6CAF-4035F84BC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FB10-88BA-4140-AC2A-D5E913A570D4}" type="datetimeFigureOut">
              <a:rPr lang="es-ES" smtClean="0"/>
              <a:t>7/5/22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9D089C8-2B7C-711B-DA4B-16A662206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2C878C-010E-A57E-92B8-1E3A5C977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C844B-1EFB-473B-92DD-AFA380C0CE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7316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342872-8350-5E5A-55D6-CA3FB1521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58F9175-20BD-113C-A51A-E73C9E6145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A29E1F-BACE-E60A-F815-B877EC361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FB10-88BA-4140-AC2A-D5E913A570D4}" type="datetimeFigureOut">
              <a:rPr lang="es-ES" smtClean="0"/>
              <a:t>7/5/22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057C42-1B33-78F8-FAC3-7FC974BB3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23E889-E2DD-70B8-78C1-AA94DAF2F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C844B-1EFB-473B-92DD-AFA380C0CE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1023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ADBF2C0-109E-7CF9-4D69-39442E95F2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D5748E7-191F-0AF6-68FC-F8BFB47C58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116759-86AE-A22D-5978-4E7ADFE72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FB10-88BA-4140-AC2A-D5E913A570D4}" type="datetimeFigureOut">
              <a:rPr lang="es-ES" smtClean="0"/>
              <a:t>7/5/22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A941F5-A8C6-8A6F-1225-5FDA8B166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EBE95C-24A0-1728-6C90-8B6E4308B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C844B-1EFB-473B-92DD-AFA380C0CE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0185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E05B0A-7FCB-67EA-60E6-8B141C480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E143ABF-00C2-641F-BF72-603027508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2DBE5F-8749-158D-289E-5683A18E2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FB10-88BA-4140-AC2A-D5E913A570D4}" type="datetimeFigureOut">
              <a:rPr lang="es-ES" smtClean="0"/>
              <a:t>7/5/22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4D87AA-113F-5A89-37DF-1B3662551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39B992-B387-D6BD-AE09-38F0EDA03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C844B-1EFB-473B-92DD-AFA380C0CE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8739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877CEE-8EB1-15C3-DADE-2DF54E7F0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C2E09BE-1BDF-2FAA-51CF-B37D53FE9D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D62EB17-783F-DBE8-51D8-DDD2F881F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FB10-88BA-4140-AC2A-D5E913A570D4}" type="datetimeFigureOut">
              <a:rPr lang="es-ES" smtClean="0"/>
              <a:t>7/5/22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D5D92A9-FBE4-E6D5-42D0-A87AA321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855B3F-D5A9-B8F2-03D6-2F5C57188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C844B-1EFB-473B-92DD-AFA380C0CE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6516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C2BED8-DEBE-377E-3524-CAC4C307D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B22C2D-B2D8-4175-D399-78CECCCA66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E3BDF60-3640-8C6E-A73D-A2117CA263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338B9AA-2C15-053C-14AF-DCEEA1EFE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FB10-88BA-4140-AC2A-D5E913A570D4}" type="datetimeFigureOut">
              <a:rPr lang="es-ES" smtClean="0"/>
              <a:t>7/5/22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E82675B-B55E-E3AD-3DAA-2090CF91B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CF33F0D-F68C-A561-D2A0-33CA1D666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C844B-1EFB-473B-92DD-AFA380C0CE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0795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385027-49D6-D4C2-C524-735222FE4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E9DF2E9-61E0-73C5-BEAD-4D27EF17AD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7707BF5-9BE2-AEA5-BB94-6B33BBED29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A06901F-292C-5235-1020-FEE87DA69F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FBAB06B-3941-C059-9768-054F7AFA51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7C0B385-F330-A30D-744F-9A74A9449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FB10-88BA-4140-AC2A-D5E913A570D4}" type="datetimeFigureOut">
              <a:rPr lang="es-ES" smtClean="0"/>
              <a:t>7/5/22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3D5346C-01F8-C49B-4109-14DA242E8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173653-9442-AC03-81A5-570AE6255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C844B-1EFB-473B-92DD-AFA380C0CE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7834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A01E1A-8069-B143-0B66-06BA36131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3149121-47E8-C6BD-D3EA-313BD0241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FB10-88BA-4140-AC2A-D5E913A570D4}" type="datetimeFigureOut">
              <a:rPr lang="es-ES" smtClean="0"/>
              <a:t>7/5/22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F19121C-8206-4DDE-CD4D-CE94180A0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A6608DE-5D4A-3F4A-7C0C-A88A7A480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C844B-1EFB-473B-92DD-AFA380C0CE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6356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6AF9338-C086-FBCE-510B-3E1ED1E21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FB10-88BA-4140-AC2A-D5E913A570D4}" type="datetimeFigureOut">
              <a:rPr lang="es-ES" smtClean="0"/>
              <a:t>7/5/22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015294D-76F1-1D41-EEFB-DA97734ED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A84110D-6A72-D7D4-B516-A21777768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C844B-1EFB-473B-92DD-AFA380C0CE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5445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0232F0-6F9C-2078-9027-00DC26253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A07E23C-BF38-ABD1-9225-5C3E5687A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BFD4094-3506-BDCE-3B7D-9F35618B9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47B181A-B74B-E2FB-0CA8-E28321B51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FB10-88BA-4140-AC2A-D5E913A570D4}" type="datetimeFigureOut">
              <a:rPr lang="es-ES" smtClean="0"/>
              <a:t>7/5/22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B68EBD-C394-145C-453B-DE8C8C8AA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F75CB22-757C-4FFA-F7A9-063CD5C83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C844B-1EFB-473B-92DD-AFA380C0CE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6677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7617EB-211E-2AF6-60B3-82A407DF2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9ABD7BD-7AA5-836F-B597-9851B095B5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6463923-E425-E18C-443B-7D28F5CD1C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3060EF4-4ED0-0E19-6306-4E5A747EF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AFB10-88BA-4140-AC2A-D5E913A570D4}" type="datetimeFigureOut">
              <a:rPr lang="es-ES" smtClean="0"/>
              <a:t>7/5/22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47B04ED-E5B0-E4F4-B809-FC3436EEF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2276BC2-EFEE-2338-89BF-A0D77ACC8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C844B-1EFB-473B-92DD-AFA380C0CE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9488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9B55776-F8F8-BD13-215D-5E2D2C0B4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92CA94B-0C65-D298-2D4B-32E5589D29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BBE4D4-0D2D-17B7-BAB2-4444424F49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AFB10-88BA-4140-AC2A-D5E913A570D4}" type="datetimeFigureOut">
              <a:rPr lang="es-ES" smtClean="0"/>
              <a:t>7/5/22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35BEBA1-41B8-59FA-E543-C5B2797A4C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DA803CD-597F-4E8B-E2FD-5DA176822C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C844B-1EFB-473B-92DD-AFA380C0CE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3369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0">
            <a:extLst>
              <a:ext uri="{FF2B5EF4-FFF2-40B4-BE49-F238E27FC236}">
                <a16:creationId xmlns:a16="http://schemas.microsoft.com/office/drawing/2014/main" id="{2172A0AC-3DCE-4672-BCAF-28FEF91F6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2">
            <a:extLst>
              <a:ext uri="{FF2B5EF4-FFF2-40B4-BE49-F238E27FC236}">
                <a16:creationId xmlns:a16="http://schemas.microsoft.com/office/drawing/2014/main" id="{AE6F1C77-EDC9-4C5F-8C1C-62DD46BDA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0EE3533-4715-492F-35FB-790EA2E1D0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" r="17280" b="-1"/>
          <a:stretch/>
        </p:blipFill>
        <p:spPr>
          <a:xfrm>
            <a:off x="-33943" y="-14644"/>
            <a:ext cx="8450297" cy="6857990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1E9AC010-2BD7-4463-E2BF-A620EE8DE3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4154" y="1874022"/>
            <a:ext cx="5251316" cy="245123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Autofit/>
          </a:bodyPr>
          <a:lstStyle/>
          <a:p>
            <a:pPr marL="0" marR="0" lvl="0" indent="0" fontAlgn="base">
              <a:spcAft>
                <a:spcPct val="0"/>
              </a:spcAft>
              <a:buClrTx/>
              <a:buSzTx/>
              <a:tabLst/>
            </a:pPr>
            <a:r>
              <a:rPr kumimoji="0" lang="en-US" altLang="es-ES" sz="4000" b="0" i="0" u="none" strike="noStrike" kern="1200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masis MT Pro Black" panose="02040A04050005020304" pitchFamily="18" charset="0"/>
              </a:rPr>
              <a:t>Aragón </a:t>
            </a:r>
            <a:r>
              <a:rPr kumimoji="0" lang="en-US" altLang="es-ES" sz="4000" b="0" i="0" u="none" strike="noStrike" kern="1200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Amasis MT Pro Black" panose="02040A04050005020304" pitchFamily="18" charset="0"/>
              </a:rPr>
              <a:t>en</a:t>
            </a:r>
            <a:r>
              <a:rPr kumimoji="0" lang="en-US" altLang="es-ES" sz="4000" b="0" i="0" u="none" strike="noStrike" kern="1200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masis MT Pro Black" panose="02040A04050005020304" pitchFamily="18" charset="0"/>
              </a:rPr>
              <a:t> </a:t>
            </a:r>
            <a:r>
              <a:rPr kumimoji="0" lang="en-US" altLang="es-ES" sz="4000" b="0" i="0" u="none" strike="noStrike" kern="1200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Amasis MT Pro Black" panose="02040A04050005020304" pitchFamily="18" charset="0"/>
              </a:rPr>
              <a:t>el</a:t>
            </a:r>
            <a:r>
              <a:rPr kumimoji="0" lang="en-US" altLang="es-ES" sz="4000" b="0" i="0" u="none" strike="noStrike" kern="1200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masis MT Pro Black" panose="02040A04050005020304" pitchFamily="18" charset="0"/>
              </a:rPr>
              <a:t> «Atlas  </a:t>
            </a:r>
            <a:r>
              <a:rPr kumimoji="0" lang="en-US" altLang="es-ES" sz="4000" b="0" i="0" u="none" strike="noStrike" kern="1200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Amasis MT Pro Black" panose="02040A04050005020304" pitchFamily="18" charset="0"/>
              </a:rPr>
              <a:t>Lingüístico</a:t>
            </a:r>
            <a:r>
              <a:rPr kumimoji="0" lang="en-US" altLang="es-ES" sz="4000" b="0" i="0" u="none" strike="noStrike" kern="1200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masis MT Pro Black" panose="02040A04050005020304" pitchFamily="18" charset="0"/>
              </a:rPr>
              <a:t> de la </a:t>
            </a:r>
            <a:r>
              <a:rPr kumimoji="0" lang="en-US" altLang="es-ES" sz="4000" b="0" i="0" u="none" strike="noStrike" kern="1200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Amasis MT Pro Black" panose="02040A04050005020304" pitchFamily="18" charset="0"/>
              </a:rPr>
              <a:t>Península</a:t>
            </a:r>
            <a:r>
              <a:rPr kumimoji="0" lang="en-US" altLang="es-ES" sz="4000" b="0" i="0" u="none" strike="noStrike" kern="1200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masis MT Pro Black" panose="02040A04050005020304" pitchFamily="18" charset="0"/>
              </a:rPr>
              <a:t> </a:t>
            </a:r>
            <a:r>
              <a:rPr kumimoji="0" lang="en-US" altLang="es-ES" sz="4000" b="0" i="0" u="none" strike="noStrike" kern="1200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Amasis MT Pro Black" panose="02040A04050005020304" pitchFamily="18" charset="0"/>
              </a:rPr>
              <a:t>Ibérica</a:t>
            </a:r>
            <a:r>
              <a:rPr kumimoji="0" lang="en-US" altLang="es-ES" sz="4000" b="0" i="0" u="none" strike="noStrike" kern="1200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masis MT Pro Black" panose="02040A04050005020304" pitchFamily="18" charset="0"/>
              </a:rPr>
              <a:t>» de Tomás Navarro Tomás </a:t>
            </a:r>
            <a:r>
              <a:rPr kumimoji="0" lang="en-US" altLang="es-ES" sz="4000" b="0" i="0" u="none" strike="noStrike" kern="1200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Amasis MT Pro Black" panose="02040A04050005020304" pitchFamily="18" charset="0"/>
              </a:rPr>
              <a:t>en</a:t>
            </a:r>
            <a:r>
              <a:rPr kumimoji="0" lang="en-US" altLang="es-ES" sz="4000" b="0" i="0" u="none" strike="noStrike" kern="1200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masis MT Pro Black" panose="02040A04050005020304" pitchFamily="18" charset="0"/>
              </a:rPr>
              <a:t> </a:t>
            </a:r>
            <a:r>
              <a:rPr kumimoji="0" lang="en-US" altLang="es-ES" sz="4000" b="0" i="0" u="none" strike="noStrike" kern="1200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Amasis MT Pro Black" panose="02040A04050005020304" pitchFamily="18" charset="0"/>
              </a:rPr>
              <a:t>línea</a:t>
            </a:r>
            <a:endParaRPr kumimoji="0" lang="en-US" altLang="es-ES" sz="4000" b="0" i="0" u="none" strike="noStrike" kern="1200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Amasis MT Pro Black" panose="02040A04050005020304" pitchFamily="18" charset="0"/>
            </a:endParaRPr>
          </a:p>
        </p:txBody>
      </p:sp>
      <p:pic>
        <p:nvPicPr>
          <p:cNvPr id="5" name="Marcador de contenido 4" descr="Un periódico en la mano&#10;&#10;Descripción generada automáticamente">
            <a:extLst>
              <a:ext uri="{FF2B5EF4-FFF2-40B4-BE49-F238E27FC236}">
                <a16:creationId xmlns:a16="http://schemas.microsoft.com/office/drawing/2014/main" id="{0594182E-A996-8421-F4CF-95F75EC6B3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3" r="2" b="3360"/>
          <a:stretch/>
        </p:blipFill>
        <p:spPr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9" name="Lágrima 8">
            <a:extLst>
              <a:ext uri="{FF2B5EF4-FFF2-40B4-BE49-F238E27FC236}">
                <a16:creationId xmlns:a16="http://schemas.microsoft.com/office/drawing/2014/main" id="{50ED9E33-10BF-4118-8AF5-C0CA00670ADD}"/>
              </a:ext>
            </a:extLst>
          </p:cNvPr>
          <p:cNvSpPr/>
          <p:nvPr/>
        </p:nvSpPr>
        <p:spPr>
          <a:xfrm>
            <a:off x="5626894" y="14654"/>
            <a:ext cx="2985478" cy="2690038"/>
          </a:xfrm>
          <a:prstGeom prst="teardrop">
            <a:avLst/>
          </a:prstGeom>
          <a:solidFill>
            <a:srgbClr val="A2904C"/>
          </a:solidFill>
          <a:ln>
            <a:solidFill>
              <a:srgbClr val="A290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latin typeface="Book Antiqua" panose="02040602050305030304" pitchFamily="18" charset="0"/>
              </a:rPr>
              <a:t>Pilar García </a:t>
            </a:r>
            <a:r>
              <a:rPr lang="es-ES" sz="2800" b="1" dirty="0" err="1">
                <a:latin typeface="Book Antiqua" panose="02040602050305030304" pitchFamily="18" charset="0"/>
              </a:rPr>
              <a:t>Mouton</a:t>
            </a:r>
            <a:endParaRPr lang="es-ES" sz="2800" b="1" dirty="0">
              <a:latin typeface="Book Antiqua" panose="02040602050305030304" pitchFamily="18" charset="0"/>
            </a:endParaRPr>
          </a:p>
          <a:p>
            <a:pPr algn="ctr"/>
            <a:r>
              <a:rPr lang="es-ES" sz="2800" dirty="0">
                <a:latin typeface="Book Antiqua" panose="02040602050305030304" pitchFamily="18" charset="0"/>
              </a:rPr>
              <a:t>CSIC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B885175E-E08B-AECD-66A0-00209A434FCE}"/>
              </a:ext>
            </a:extLst>
          </p:cNvPr>
          <p:cNvSpPr/>
          <p:nvPr/>
        </p:nvSpPr>
        <p:spPr>
          <a:xfrm>
            <a:off x="-143958" y="107177"/>
            <a:ext cx="419986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dirty="0">
                <a:ln w="12700" cmpd="sng">
                  <a:solidFill>
                    <a:srgbClr val="661228"/>
                  </a:solidFill>
                  <a:prstDash val="solid"/>
                </a:ln>
                <a:solidFill>
                  <a:srgbClr val="FF0000"/>
                </a:solidFill>
              </a:rPr>
              <a:t>#ColoquiosAraLing</a:t>
            </a:r>
            <a:endParaRPr lang="es-ES" sz="3600" b="1" cap="none" spc="0" dirty="0">
              <a:ln w="12700" cmpd="sng">
                <a:solidFill>
                  <a:srgbClr val="661228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55975A1-3B59-D9A7-8611-6184861E8B45}"/>
              </a:ext>
            </a:extLst>
          </p:cNvPr>
          <p:cNvSpPr txBox="1"/>
          <p:nvPr/>
        </p:nvSpPr>
        <p:spPr>
          <a:xfrm>
            <a:off x="2466335" y="5505963"/>
            <a:ext cx="31791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Salón de Actos de la Biblioteca María Moliner</a:t>
            </a:r>
          </a:p>
          <a:p>
            <a:r>
              <a:rPr lang="es-ES" dirty="0">
                <a:solidFill>
                  <a:schemeClr val="bg1"/>
                </a:solidFill>
              </a:rPr>
              <a:t>Jueves, 12 de mayo 19:00 h.</a:t>
            </a:r>
          </a:p>
        </p:txBody>
      </p:sp>
      <p:pic>
        <p:nvPicPr>
          <p:cNvPr id="38" name="Imagen 37" descr="Interfaz de usuario gráfica&#10;&#10;Descripción generada automáticamente con confianza baja">
            <a:extLst>
              <a:ext uri="{FF2B5EF4-FFF2-40B4-BE49-F238E27FC236}">
                <a16:creationId xmlns:a16="http://schemas.microsoft.com/office/drawing/2014/main" id="{F9CD99B2-030A-DC25-E4B4-3658A04D53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413" y="3607434"/>
            <a:ext cx="1629410" cy="598170"/>
          </a:xfrm>
          <a:prstGeom prst="rect">
            <a:avLst/>
          </a:prstGeom>
        </p:spPr>
      </p:pic>
      <p:pic>
        <p:nvPicPr>
          <p:cNvPr id="39" name="Imagen 38" descr="Texto&#10;&#10;Descripción generada automáticamente con confianza media">
            <a:extLst>
              <a:ext uri="{FF2B5EF4-FFF2-40B4-BE49-F238E27FC236}">
                <a16:creationId xmlns:a16="http://schemas.microsoft.com/office/drawing/2014/main" id="{5AD416E2-38A4-A6BA-6FC3-42FA0D4F01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345" y="5150568"/>
            <a:ext cx="1527175" cy="447040"/>
          </a:xfrm>
          <a:prstGeom prst="rect">
            <a:avLst/>
          </a:prstGeom>
        </p:spPr>
      </p:pic>
      <p:pic>
        <p:nvPicPr>
          <p:cNvPr id="40" name="Imagen 39" descr="Interfaz de usuario gráfica, Texto&#10;&#10;Descripción generada automáticamente con confianza media">
            <a:extLst>
              <a:ext uri="{FF2B5EF4-FFF2-40B4-BE49-F238E27FC236}">
                <a16:creationId xmlns:a16="http://schemas.microsoft.com/office/drawing/2014/main" id="{C0D8BED2-5609-9BFB-B1C0-D580066438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495" y="4372081"/>
            <a:ext cx="1557655" cy="425450"/>
          </a:xfrm>
          <a:prstGeom prst="rect">
            <a:avLst/>
          </a:prstGeom>
        </p:spPr>
      </p:pic>
      <p:pic>
        <p:nvPicPr>
          <p:cNvPr id="41" name="Imagen 40" descr="Logotipo&#10;&#10;Descripción generada automáticamente">
            <a:extLst>
              <a:ext uri="{FF2B5EF4-FFF2-40B4-BE49-F238E27FC236}">
                <a16:creationId xmlns:a16="http://schemas.microsoft.com/office/drawing/2014/main" id="{64128C74-2ABB-16F7-D486-787BCA4536B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165" y="5945817"/>
            <a:ext cx="1384935" cy="861060"/>
          </a:xfrm>
          <a:prstGeom prst="rect">
            <a:avLst/>
          </a:prstGeom>
        </p:spPr>
      </p:pic>
      <p:pic>
        <p:nvPicPr>
          <p:cNvPr id="42" name="Gráfico 19">
            <a:extLst>
              <a:ext uri="{FF2B5EF4-FFF2-40B4-BE49-F238E27FC236}">
                <a16:creationId xmlns:a16="http://schemas.microsoft.com/office/drawing/2014/main" id="{D29B4B91-3E68-FDDD-9B2B-8385246B209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155" y="5852721"/>
            <a:ext cx="1349375" cy="1217930"/>
          </a:xfrm>
          <a:prstGeom prst="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id="{0500E4AA-F2D3-8B71-2218-9A2AB5CF2D5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700" y="5877630"/>
            <a:ext cx="933450" cy="93345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A9053CEF-528D-9971-2C38-C56A240F9385}"/>
              </a:ext>
            </a:extLst>
          </p:cNvPr>
          <p:cNvSpPr txBox="1"/>
          <p:nvPr/>
        </p:nvSpPr>
        <p:spPr>
          <a:xfrm>
            <a:off x="2720041" y="567679"/>
            <a:ext cx="2269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FF0000"/>
                </a:solidFill>
              </a:rPr>
              <a:t>Ven y hablamos</a:t>
            </a:r>
          </a:p>
        </p:txBody>
      </p:sp>
    </p:spTree>
    <p:extLst>
      <p:ext uri="{BB962C8B-B14F-4D97-AF65-F5344CB8AC3E}">
        <p14:creationId xmlns:p14="http://schemas.microsoft.com/office/powerpoint/2010/main" val="42102694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43</Words>
  <Application>Microsoft Macintosh PowerPoint</Application>
  <PresentationFormat>Panorámica</PresentationFormat>
  <Paragraphs>7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Amasis MT Pro Black</vt:lpstr>
      <vt:lpstr>Arial</vt:lpstr>
      <vt:lpstr>Book Antiqua</vt:lpstr>
      <vt:lpstr>Calibri</vt:lpstr>
      <vt:lpstr>Calibri Light</vt:lpstr>
      <vt:lpstr>Tema de Office</vt:lpstr>
      <vt:lpstr>Aragón en el «Atlas  Lingüístico de la Península Ibérica» de Tomás Navarro Tomás en línea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Aragón en el «Atlas  Lingüístico de la Península Ibérica» de Tomás Navarro Tomás en línea</dc:title>
  <dc:creator>elena Albesa Pedrola</dc:creator>
  <cp:lastModifiedBy>Microsoft Office User</cp:lastModifiedBy>
  <cp:revision>1</cp:revision>
  <dcterms:created xsi:type="dcterms:W3CDTF">2022-05-07T15:56:29Z</dcterms:created>
  <dcterms:modified xsi:type="dcterms:W3CDTF">2022-05-07T17:26:42Z</dcterms:modified>
</cp:coreProperties>
</file>