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50" y="-9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14"/>
          <a:stretch/>
        </p:blipFill>
        <p:spPr>
          <a:xfrm>
            <a:off x="0" y="0"/>
            <a:ext cx="10082520" cy="566676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38 Imagen"/>
          <p:cNvPicPr/>
          <p:nvPr/>
        </p:nvPicPr>
        <p:blipFill>
          <a:blip r:embed="rId14"/>
          <a:stretch/>
        </p:blipFill>
        <p:spPr>
          <a:xfrm>
            <a:off x="0" y="0"/>
            <a:ext cx="10082520" cy="56667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77 Imagen"/>
          <p:cNvPicPr/>
          <p:nvPr/>
        </p:nvPicPr>
        <p:blipFill>
          <a:blip r:embed="rId2"/>
          <a:stretch/>
        </p:blipFill>
        <p:spPr>
          <a:xfrm>
            <a:off x="1728000" y="4608000"/>
            <a:ext cx="6246720" cy="722880"/>
          </a:xfrm>
          <a:prstGeom prst="rect">
            <a:avLst/>
          </a:prstGeom>
          <a:ln>
            <a:noFill/>
          </a:ln>
        </p:spPr>
      </p:pic>
      <p:pic>
        <p:nvPicPr>
          <p:cNvPr id="79" name="78 Imagen"/>
          <p:cNvPicPr/>
          <p:nvPr/>
        </p:nvPicPr>
        <p:blipFill>
          <a:blip r:embed="rId3"/>
          <a:stretch/>
        </p:blipFill>
        <p:spPr>
          <a:xfrm>
            <a:off x="1800000" y="1620000"/>
            <a:ext cx="7038720" cy="2712960"/>
          </a:xfrm>
          <a:prstGeom prst="rect">
            <a:avLst/>
          </a:prstGeom>
          <a:ln>
            <a:noFill/>
          </a:ln>
        </p:spPr>
      </p:pic>
      <p:grpSp>
        <p:nvGrpSpPr>
          <p:cNvPr id="80" name="Group 1"/>
          <p:cNvGrpSpPr/>
          <p:nvPr/>
        </p:nvGrpSpPr>
        <p:grpSpPr>
          <a:xfrm>
            <a:off x="720000" y="216000"/>
            <a:ext cx="8098560" cy="1436760"/>
            <a:chOff x="720000" y="216000"/>
            <a:chExt cx="8098560" cy="1436760"/>
          </a:xfrm>
        </p:grpSpPr>
        <p:sp>
          <p:nvSpPr>
            <p:cNvPr id="81" name="CustomShape 2"/>
            <p:cNvSpPr/>
            <p:nvPr/>
          </p:nvSpPr>
          <p:spPr>
            <a:xfrm>
              <a:off x="720000" y="216000"/>
              <a:ext cx="8098560" cy="716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normAutofit/>
            </a:bodyPr>
            <a:lstStyle/>
            <a:p>
              <a:r>
                <a:rPr lang="es-ES" sz="4000" b="1" i="1" strike="noStrike" spc="-1">
                  <a:solidFill>
                    <a:srgbClr val="050505"/>
                  </a:solidFill>
                  <a:latin typeface="Calibri"/>
                  <a:ea typeface="DejaVu Sans"/>
                </a:rPr>
                <a:t>III Jornada Nacional de Clusters de Salud</a:t>
              </a:r>
              <a:endParaRPr lang="es-ES" sz="4000" b="0" strike="noStrike" spc="-1">
                <a:latin typeface="Arial"/>
              </a:endParaRPr>
            </a:p>
          </p:txBody>
        </p:sp>
        <p:sp>
          <p:nvSpPr>
            <p:cNvPr id="82" name="CustomShape 3"/>
            <p:cNvSpPr/>
            <p:nvPr/>
          </p:nvSpPr>
          <p:spPr>
            <a:xfrm>
              <a:off x="1260000" y="864000"/>
              <a:ext cx="6260760" cy="788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Ctr="1">
              <a:normAutofit/>
            </a:bodyPr>
            <a:lstStyle/>
            <a:p>
              <a:r>
                <a:rPr lang="es-ES" sz="2000" b="0" i="1" strike="noStrike" spc="-1">
                  <a:solidFill>
                    <a:srgbClr val="000000"/>
                  </a:solidFill>
                  <a:latin typeface="Calibri"/>
                  <a:ea typeface="DejaVu Sans"/>
                </a:rPr>
                <a:t>“Colaboración intercluster: Consorcios para proyectos de I+D+i en salud”</a:t>
              </a:r>
              <a:endParaRPr lang="es-ES" sz="2000" b="0" strike="noStrike" spc="-1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240000" y="1116000"/>
            <a:ext cx="6332760" cy="1436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Dirigido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PYMEs sector salud en colaboración con empresas TIC.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Objetivo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Desarrollo de soluciones de salud intersectoriales que acercarán a la sociedad al sistema de salud.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Consorcio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Mínimo una PYME y otro socio (universidad, centro de investigación, empresa, PYME). Al mínimo uno de los miembros ser internacional y los participantes deben de ser de diferentes sectores de la cadena de valor.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Financiación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50.000 euros</a:t>
            </a:r>
            <a:endParaRPr lang="es-ES" sz="1200" b="0" strike="noStrike" spc="-1">
              <a:latin typeface="Arial"/>
            </a:endParaRPr>
          </a:p>
        </p:txBody>
      </p:sp>
      <p:pic>
        <p:nvPicPr>
          <p:cNvPr id="84" name="83 Imagen"/>
          <p:cNvPicPr/>
          <p:nvPr/>
        </p:nvPicPr>
        <p:blipFill>
          <a:blip r:embed="rId2"/>
          <a:stretch/>
        </p:blipFill>
        <p:spPr>
          <a:xfrm>
            <a:off x="1800000" y="1332000"/>
            <a:ext cx="1364760" cy="92232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1872360" y="343080"/>
            <a:ext cx="770040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Información talleres de trabajo</a:t>
            </a:r>
            <a:r>
              <a:rPr lang="es-ES" sz="2500" b="1" i="1" strike="noStrike" spc="-1" baseline="-33000">
                <a:solidFill>
                  <a:srgbClr val="000000"/>
                </a:solidFill>
                <a:latin typeface="Calibri+"/>
                <a:ea typeface="Arial"/>
              </a:rPr>
              <a:t>(1/2)</a:t>
            </a:r>
            <a:endParaRPr lang="es-ES" sz="2500" b="0" strike="noStrike" spc="-1">
              <a:latin typeface="Arial"/>
            </a:endParaRPr>
          </a:p>
        </p:txBody>
      </p:sp>
      <p:pic>
        <p:nvPicPr>
          <p:cNvPr id="86" name="85 Imagen"/>
          <p:cNvPicPr/>
          <p:nvPr/>
        </p:nvPicPr>
        <p:blipFill>
          <a:blip r:embed="rId3"/>
          <a:srcRect l="7347" t="9709" r="9326" b="13422"/>
          <a:stretch/>
        </p:blipFill>
        <p:spPr>
          <a:xfrm>
            <a:off x="1584000" y="3024000"/>
            <a:ext cx="1616760" cy="1076760"/>
          </a:xfrm>
          <a:prstGeom prst="rect">
            <a:avLst/>
          </a:prstGeom>
          <a:ln>
            <a:noFill/>
          </a:ln>
        </p:spPr>
      </p:pic>
      <p:sp>
        <p:nvSpPr>
          <p:cNvPr id="87" name="CustomShape 3"/>
          <p:cNvSpPr/>
          <p:nvPr/>
        </p:nvSpPr>
        <p:spPr>
          <a:xfrm>
            <a:off x="3240360" y="2808360"/>
            <a:ext cx="6332400" cy="158040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Dirigido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Empresas de los sectores aeroespacial, energía, biotech, TIC y medicina.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Objetivo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Colaboraciones entre los diferentes sectores para dar respuesta a los siguientes desafíos: asistencia remota más segura, entornos sanitarios más eficientes y procesos más ágiles desde muestra a resultado.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Consorcio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Mínimo 2 PYMEs y una de las cuales deberá pertenecer al sector aeronáutico o energía y la otra al sector salud. Mínimo tendrá que haber dos empresas de diferentes países.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Financiación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Hasta 60.000 euros para cada PYME (máximo 3).</a:t>
            </a:r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312000" y="1008000"/>
            <a:ext cx="6260760" cy="1508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Dirigido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Empresas, centros de conocimiento y clusters registro AEI.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Objetivo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Desarrollo proyectos para mejorar la competitividad de las empresas que vayan claramente alineados con la temática de Industria 4.0. 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Consorcio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Mínimo una PYME y otro socio (universidad, centro de investigación, empresa, PYME) más el cluster promotor.</a:t>
            </a:r>
            <a:endParaRPr lang="es-ES" sz="1200" b="0" strike="noStrike" spc="-1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200" b="1" strike="noStrike" spc="-1">
                <a:solidFill>
                  <a:srgbClr val="222222"/>
                </a:solidFill>
                <a:latin typeface="Arial"/>
                <a:ea typeface="Arial"/>
              </a:rPr>
              <a:t>Financiación</a:t>
            </a:r>
            <a:r>
              <a:rPr lang="es-ES" sz="1200" b="0" strike="noStrike" spc="-1">
                <a:solidFill>
                  <a:srgbClr val="222222"/>
                </a:solidFill>
                <a:latin typeface="Arial"/>
                <a:ea typeface="Arial"/>
              </a:rPr>
              <a:t> → En forma de subvención, la intensidad de ayuda varía en función de la categoría de la entidad beneficiaria y de la actividad a la que se dirige el proyecto (entre el 50% – 80%).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872360" y="343080"/>
            <a:ext cx="770040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Información talleres de trabajo</a:t>
            </a:r>
            <a:r>
              <a:rPr lang="es-ES" sz="2500" b="1" i="1" strike="noStrike" spc="-1" baseline="-33000">
                <a:solidFill>
                  <a:srgbClr val="000000"/>
                </a:solidFill>
                <a:latin typeface="Calibri+"/>
                <a:ea typeface="Arial"/>
              </a:rPr>
              <a:t>(2/2)</a:t>
            </a:r>
            <a:endParaRPr lang="es-ES" sz="2500" b="0" strike="noStrike" spc="-1">
              <a:latin typeface="Arial"/>
            </a:endParaRPr>
          </a:p>
        </p:txBody>
      </p:sp>
      <p:pic>
        <p:nvPicPr>
          <p:cNvPr id="90" name="89 Imagen"/>
          <p:cNvPicPr/>
          <p:nvPr/>
        </p:nvPicPr>
        <p:blipFill>
          <a:blip r:embed="rId2"/>
          <a:stretch/>
        </p:blipFill>
        <p:spPr>
          <a:xfrm>
            <a:off x="1620000" y="1207800"/>
            <a:ext cx="1580760" cy="630360"/>
          </a:xfrm>
          <a:prstGeom prst="rect">
            <a:avLst/>
          </a:prstGeom>
          <a:ln>
            <a:noFill/>
          </a:ln>
        </p:spPr>
      </p:pic>
      <p:sp>
        <p:nvSpPr>
          <p:cNvPr id="91" name="CustomShape 3"/>
          <p:cNvSpPr/>
          <p:nvPr/>
        </p:nvSpPr>
        <p:spPr>
          <a:xfrm>
            <a:off x="3312360" y="2772360"/>
            <a:ext cx="6260760" cy="1508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La ejecución de proyectos colaborativos potencia significativamente la posición competitiva de los clusters intervinientes, a través de la cooperación entre sus agentes y el establecimiento de alianzas y colaboraciones empresariales mediante el aprovechamiento de significativas complementariedades y sinergias. Señalar que el Primer Puesto en el Premio a la Colaboración Empresarial 2017 del Congreso de Clusters fue para un proyecto colaborativo intercluster, y que todas las políticas marcan como puntos fuertes para acceder a financiación pública,  las temáticas transversales colaborativas intercluster.</a:t>
            </a:r>
            <a:endParaRPr lang="es-ES" sz="1300" b="0" strike="noStrike" spc="-1">
              <a:latin typeface="Arial"/>
            </a:endParaRPr>
          </a:p>
        </p:txBody>
      </p:sp>
      <p:pic>
        <p:nvPicPr>
          <p:cNvPr id="92" name="91 Imagen"/>
          <p:cNvPicPr/>
          <p:nvPr/>
        </p:nvPicPr>
        <p:blipFill>
          <a:blip r:embed="rId3"/>
          <a:stretch/>
        </p:blipFill>
        <p:spPr>
          <a:xfrm>
            <a:off x="1802520" y="2827080"/>
            <a:ext cx="1142280" cy="1142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872000" y="343080"/>
            <a:ext cx="611676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Presentación socio</a:t>
            </a:r>
            <a:endParaRPr lang="es-ES" sz="2500" b="0" strike="noStrike" spc="-1">
              <a:latin typeface="Arial"/>
            </a:endParaRPr>
          </a:p>
        </p:txBody>
      </p:sp>
      <p:grpSp>
        <p:nvGrpSpPr>
          <p:cNvPr id="94" name="Group 2"/>
          <p:cNvGrpSpPr/>
          <p:nvPr/>
        </p:nvGrpSpPr>
        <p:grpSpPr>
          <a:xfrm>
            <a:off x="2124000" y="936000"/>
            <a:ext cx="1436760" cy="1412640"/>
            <a:chOff x="2124000" y="936000"/>
            <a:chExt cx="1436760" cy="1412640"/>
          </a:xfrm>
        </p:grpSpPr>
        <p:sp>
          <p:nvSpPr>
            <p:cNvPr id="95" name="CustomShape 3"/>
            <p:cNvSpPr/>
            <p:nvPr/>
          </p:nvSpPr>
          <p:spPr>
            <a:xfrm>
              <a:off x="2124000" y="936000"/>
              <a:ext cx="1436760" cy="1412640"/>
            </a:xfrm>
            <a:prstGeom prst="donut">
              <a:avLst>
                <a:gd name="adj" fmla="val 9976"/>
              </a:avLst>
            </a:prstGeom>
            <a:solidFill>
              <a:srgbClr val="CFE7F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rmAutofit/>
            </a:bodyPr>
            <a:lstStyle/>
            <a:p>
              <a:pPr algn="ctr"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050" b="1" strike="noStrike" spc="-1">
                  <a:solidFill>
                    <a:srgbClr val="000000"/>
                  </a:solidFill>
                  <a:latin typeface="Calibri+"/>
                  <a:ea typeface="Arial"/>
                </a:rPr>
                <a:t>ACTIVIDAD</a:t>
              </a: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</p:txBody>
        </p:sp>
        <p:sp>
          <p:nvSpPr>
            <p:cNvPr id="96" name="CustomShape 4"/>
            <p:cNvSpPr/>
            <p:nvPr/>
          </p:nvSpPr>
          <p:spPr>
            <a:xfrm rot="21575400">
              <a:off x="2468160" y="1585080"/>
              <a:ext cx="730080" cy="57384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endParaRPr lang="es-ES" sz="1800" b="0" strike="noStrike" spc="-1">
                <a:latin typeface="Arial"/>
              </a:endParaRPr>
            </a:p>
            <a:p>
              <a:endParaRPr lang="es-ES" sz="1800" b="0" strike="noStrike" spc="-1">
                <a:latin typeface="Arial"/>
              </a:endParaRPr>
            </a:p>
            <a:p>
              <a:endParaRPr lang="es-ES" sz="1800" b="0" strike="noStrike" spc="-1">
                <a:latin typeface="Arial"/>
              </a:endParaRPr>
            </a:p>
            <a:p>
              <a:endParaRPr lang="es-ES" sz="1800" b="0" strike="noStrike" spc="-1">
                <a:latin typeface="Arial"/>
              </a:endParaRPr>
            </a:p>
            <a:p>
              <a:endParaRPr lang="es-ES" sz="1800" b="0" strike="noStrike" spc="-1">
                <a:latin typeface="Arial"/>
              </a:endParaRPr>
            </a:p>
          </p:txBody>
        </p:sp>
      </p:grpSp>
      <p:sp>
        <p:nvSpPr>
          <p:cNvPr id="97" name="CustomShape 5"/>
          <p:cNvSpPr/>
          <p:nvPr/>
        </p:nvSpPr>
        <p:spPr>
          <a:xfrm>
            <a:off x="2052720" y="2431080"/>
            <a:ext cx="1616040" cy="2389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8" name="Group 6"/>
          <p:cNvGrpSpPr/>
          <p:nvPr/>
        </p:nvGrpSpPr>
        <p:grpSpPr>
          <a:xfrm>
            <a:off x="4068360" y="936000"/>
            <a:ext cx="1436760" cy="1412640"/>
            <a:chOff x="4068360" y="936000"/>
            <a:chExt cx="1436760" cy="1412640"/>
          </a:xfrm>
        </p:grpSpPr>
        <p:grpSp>
          <p:nvGrpSpPr>
            <p:cNvPr id="99" name="Group 7"/>
            <p:cNvGrpSpPr/>
            <p:nvPr/>
          </p:nvGrpSpPr>
          <p:grpSpPr>
            <a:xfrm>
              <a:off x="4068360" y="936000"/>
              <a:ext cx="1436760" cy="1412640"/>
              <a:chOff x="4068360" y="936000"/>
              <a:chExt cx="1436760" cy="1412640"/>
            </a:xfrm>
          </p:grpSpPr>
          <p:sp>
            <p:nvSpPr>
              <p:cNvPr id="100" name="CustomShape 8"/>
              <p:cNvSpPr/>
              <p:nvPr/>
            </p:nvSpPr>
            <p:spPr>
              <a:xfrm>
                <a:off x="4068360" y="936000"/>
                <a:ext cx="1436760" cy="1412640"/>
              </a:xfrm>
              <a:prstGeom prst="donut">
                <a:avLst>
                  <a:gd name="adj" fmla="val 9976"/>
                </a:avLst>
              </a:prstGeom>
              <a:solidFill>
                <a:srgbClr val="CFE7F5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endParaRPr lang="es-ES" sz="18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s-ES" sz="1050" b="1" strike="noStrike" spc="-1">
                    <a:solidFill>
                      <a:srgbClr val="000000"/>
                    </a:solidFill>
                    <a:latin typeface="Calibri+"/>
                    <a:ea typeface="Arial"/>
                  </a:rPr>
                  <a:t>SECTORES</a:t>
                </a:r>
                <a:endParaRPr lang="es-ES" sz="105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s-ES" sz="105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s-ES" sz="105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s-ES" sz="1050" b="0" strike="noStrike" spc="-1">
                  <a:latin typeface="Arial"/>
                </a:endParaRPr>
              </a:p>
            </p:txBody>
          </p:sp>
        </p:grpSp>
        <p:grpSp>
          <p:nvGrpSpPr>
            <p:cNvPr id="101" name="Group 9"/>
            <p:cNvGrpSpPr/>
            <p:nvPr/>
          </p:nvGrpSpPr>
          <p:grpSpPr>
            <a:xfrm>
              <a:off x="4500000" y="1656000"/>
              <a:ext cx="574200" cy="502200"/>
              <a:chOff x="4500000" y="1656000"/>
              <a:chExt cx="574200" cy="502200"/>
            </a:xfrm>
          </p:grpSpPr>
          <p:pic>
            <p:nvPicPr>
              <p:cNvPr id="102" name="101 Imagen"/>
              <p:cNvPicPr/>
              <p:nvPr/>
            </p:nvPicPr>
            <p:blipFill>
              <a:blip r:embed="rId3"/>
              <a:srcRect r="66347"/>
              <a:stretch/>
            </p:blipFill>
            <p:spPr>
              <a:xfrm>
                <a:off x="4632840" y="1656000"/>
                <a:ext cx="330120" cy="3081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03" name="102 Imagen"/>
              <p:cNvPicPr/>
              <p:nvPr/>
            </p:nvPicPr>
            <p:blipFill>
              <a:blip r:embed="rId4"/>
              <a:stretch/>
            </p:blipFill>
            <p:spPr>
              <a:xfrm>
                <a:off x="4743720" y="1857960"/>
                <a:ext cx="330480" cy="30024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04" name="103 Imagen"/>
              <p:cNvPicPr/>
              <p:nvPr/>
            </p:nvPicPr>
            <p:blipFill>
              <a:blip r:embed="rId5"/>
              <a:stretch/>
            </p:blipFill>
            <p:spPr>
              <a:xfrm>
                <a:off x="4500000" y="1829160"/>
                <a:ext cx="308880" cy="27864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105" name="Group 10"/>
          <p:cNvGrpSpPr/>
          <p:nvPr/>
        </p:nvGrpSpPr>
        <p:grpSpPr>
          <a:xfrm>
            <a:off x="6012720" y="936000"/>
            <a:ext cx="1436760" cy="1412640"/>
            <a:chOff x="6012720" y="936000"/>
            <a:chExt cx="1436760" cy="1412640"/>
          </a:xfrm>
        </p:grpSpPr>
        <p:sp>
          <p:nvSpPr>
            <p:cNvPr id="106" name="CustomShape 11"/>
            <p:cNvSpPr/>
            <p:nvPr/>
          </p:nvSpPr>
          <p:spPr>
            <a:xfrm>
              <a:off x="6012720" y="936000"/>
              <a:ext cx="1436760" cy="1412640"/>
            </a:xfrm>
            <a:prstGeom prst="donut">
              <a:avLst>
                <a:gd name="adj" fmla="val 9976"/>
              </a:avLst>
            </a:prstGeom>
            <a:solidFill>
              <a:srgbClr val="CFE7F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rmAutofit/>
            </a:bodyPr>
            <a:lstStyle/>
            <a:p>
              <a:pPr algn="ctr"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050" b="1" strike="noStrike" spc="-1">
                  <a:solidFill>
                    <a:srgbClr val="000000"/>
                  </a:solidFill>
                  <a:latin typeface="Calibri+"/>
                  <a:ea typeface="Arial"/>
                </a:rPr>
                <a:t>SERVICIOS</a:t>
              </a:r>
              <a:endParaRPr lang="es-ES" sz="10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50" b="0" strike="noStrike" spc="-1">
                <a:latin typeface="Arial"/>
              </a:endParaRPr>
            </a:p>
          </p:txBody>
        </p:sp>
      </p:grpSp>
      <p:sp>
        <p:nvSpPr>
          <p:cNvPr id="107" name="CustomShape 12"/>
          <p:cNvSpPr/>
          <p:nvPr/>
        </p:nvSpPr>
        <p:spPr>
          <a:xfrm>
            <a:off x="8208000" y="373680"/>
            <a:ext cx="1652760" cy="3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LOGO</a:t>
            </a:r>
            <a:endParaRPr lang="es-ES" sz="1800" b="0" strike="noStrike" spc="-1">
              <a:latin typeface="Arial"/>
            </a:endParaRPr>
          </a:p>
        </p:txBody>
      </p:sp>
      <p:grpSp>
        <p:nvGrpSpPr>
          <p:cNvPr id="108" name="Group 13"/>
          <p:cNvGrpSpPr/>
          <p:nvPr/>
        </p:nvGrpSpPr>
        <p:grpSpPr>
          <a:xfrm>
            <a:off x="7957080" y="936000"/>
            <a:ext cx="1436760" cy="1412640"/>
            <a:chOff x="7957080" y="936000"/>
            <a:chExt cx="1436760" cy="1412640"/>
          </a:xfrm>
        </p:grpSpPr>
        <p:sp>
          <p:nvSpPr>
            <p:cNvPr id="109" name="CustomShape 14"/>
            <p:cNvSpPr/>
            <p:nvPr/>
          </p:nvSpPr>
          <p:spPr>
            <a:xfrm>
              <a:off x="7957080" y="936000"/>
              <a:ext cx="1436760" cy="1412640"/>
            </a:xfrm>
            <a:prstGeom prst="donut">
              <a:avLst>
                <a:gd name="adj" fmla="val 9976"/>
              </a:avLst>
            </a:prstGeom>
            <a:solidFill>
              <a:srgbClr val="CFE7F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normAutofit/>
            </a:bodyPr>
            <a:lstStyle/>
            <a:p>
              <a:pPr algn="ctr">
                <a:lnSpc>
                  <a:spcPct val="100000"/>
                </a:lnSpc>
              </a:pPr>
              <a:endParaRPr lang="es-E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+"/>
                  <a:ea typeface="Arial"/>
                </a:rPr>
                <a:t>CONVOCA-TORIAS </a:t>
              </a:r>
              <a:r>
                <a:t/>
              </a:r>
              <a:br/>
              <a:r>
                <a:rPr lang="es-ES" sz="1000" b="1" strike="noStrike" spc="-1">
                  <a:solidFill>
                    <a:srgbClr val="000000"/>
                  </a:solidFill>
                  <a:latin typeface="Calibri+"/>
                  <a:ea typeface="Arial"/>
                </a:rPr>
                <a:t>DE INTERÉS</a:t>
              </a:r>
              <a:endParaRPr lang="es-ES" sz="1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s-ES" sz="1000" b="0" strike="noStrike" spc="-1">
                <a:latin typeface="Arial"/>
              </a:endParaRPr>
            </a:p>
          </p:txBody>
        </p:sp>
      </p:grpSp>
      <p:sp>
        <p:nvSpPr>
          <p:cNvPr id="110" name="CustomShape 15"/>
          <p:cNvSpPr/>
          <p:nvPr/>
        </p:nvSpPr>
        <p:spPr>
          <a:xfrm rot="20442000">
            <a:off x="3418920" y="1398600"/>
            <a:ext cx="700560" cy="424080"/>
          </a:xfrm>
          <a:custGeom>
            <a:avLst/>
            <a:gdLst/>
            <a:ahLst/>
            <a:cxnLst/>
            <a:rect l="l" t="t" r="r" b="b"/>
            <a:pathLst>
              <a:path w="21617" h="23506">
                <a:moveTo>
                  <a:pt x="3822" y="20239"/>
                </a:moveTo>
                <a:cubicBezTo>
                  <a:pt x="5451" y="20418"/>
                  <a:pt x="7281" y="21646"/>
                  <a:pt x="8714" y="20776"/>
                </a:cubicBezTo>
                <a:cubicBezTo>
                  <a:pt x="8865" y="20686"/>
                  <a:pt x="8964" y="20455"/>
                  <a:pt x="9019" y="20239"/>
                </a:cubicBezTo>
                <a:cubicBezTo>
                  <a:pt x="9071" y="20036"/>
                  <a:pt x="9053" y="19804"/>
                  <a:pt x="9019" y="19597"/>
                </a:cubicBezTo>
                <a:cubicBezTo>
                  <a:pt x="8966" y="19288"/>
                  <a:pt x="8781" y="19048"/>
                  <a:pt x="8714" y="18743"/>
                </a:cubicBezTo>
                <a:cubicBezTo>
                  <a:pt x="8601" y="18227"/>
                  <a:pt x="8526" y="17674"/>
                  <a:pt x="8560" y="17138"/>
                </a:cubicBezTo>
                <a:cubicBezTo>
                  <a:pt x="8584" y="16800"/>
                  <a:pt x="8662" y="16459"/>
                  <a:pt x="8790" y="16170"/>
                </a:cubicBezTo>
                <a:cubicBezTo>
                  <a:pt x="8923" y="15870"/>
                  <a:pt x="9117" y="15626"/>
                  <a:pt x="9326" y="15422"/>
                </a:cubicBezTo>
                <a:cubicBezTo>
                  <a:pt x="9578" y="15179"/>
                  <a:pt x="9865" y="14979"/>
                  <a:pt x="10164" y="14886"/>
                </a:cubicBezTo>
                <a:cubicBezTo>
                  <a:pt x="10338" y="14833"/>
                  <a:pt x="10527" y="14833"/>
                  <a:pt x="10701" y="14886"/>
                </a:cubicBezTo>
                <a:cubicBezTo>
                  <a:pt x="11112" y="15016"/>
                  <a:pt x="11507" y="15284"/>
                  <a:pt x="11846" y="15638"/>
                </a:cubicBezTo>
                <a:cubicBezTo>
                  <a:pt x="12122" y="15922"/>
                  <a:pt x="12397" y="16268"/>
                  <a:pt x="12534" y="16707"/>
                </a:cubicBezTo>
                <a:cubicBezTo>
                  <a:pt x="12687" y="17203"/>
                  <a:pt x="12716" y="17792"/>
                  <a:pt x="12641" y="18321"/>
                </a:cubicBezTo>
                <a:cubicBezTo>
                  <a:pt x="12586" y="18707"/>
                  <a:pt x="12368" y="19012"/>
                  <a:pt x="12246" y="19365"/>
                </a:cubicBezTo>
                <a:cubicBezTo>
                  <a:pt x="12151" y="19646"/>
                  <a:pt x="12009" y="19914"/>
                  <a:pt x="11983" y="20223"/>
                </a:cubicBezTo>
                <a:cubicBezTo>
                  <a:pt x="11962" y="20471"/>
                  <a:pt x="11930" y="20808"/>
                  <a:pt x="12070" y="20963"/>
                </a:cubicBezTo>
                <a:cubicBezTo>
                  <a:pt x="13488" y="22552"/>
                  <a:pt x="15695" y="20678"/>
                  <a:pt x="17507" y="20532"/>
                </a:cubicBezTo>
                <a:lnTo>
                  <a:pt x="17542" y="20524"/>
                </a:lnTo>
                <a:cubicBezTo>
                  <a:pt x="17438" y="17983"/>
                  <a:pt x="16101" y="14890"/>
                  <a:pt x="17235" y="12902"/>
                </a:cubicBezTo>
                <a:cubicBezTo>
                  <a:pt x="17345" y="12707"/>
                  <a:pt x="17586" y="12752"/>
                  <a:pt x="17762" y="12780"/>
                </a:cubicBezTo>
                <a:cubicBezTo>
                  <a:pt x="17983" y="12817"/>
                  <a:pt x="18174" y="13016"/>
                  <a:pt x="18374" y="13150"/>
                </a:cubicBezTo>
                <a:cubicBezTo>
                  <a:pt x="18627" y="13321"/>
                  <a:pt x="18844" y="13626"/>
                  <a:pt x="19120" y="13703"/>
                </a:cubicBezTo>
                <a:cubicBezTo>
                  <a:pt x="19497" y="13809"/>
                  <a:pt x="19917" y="13768"/>
                  <a:pt x="20271" y="13553"/>
                </a:cubicBezTo>
                <a:cubicBezTo>
                  <a:pt x="20584" y="13362"/>
                  <a:pt x="20831" y="12975"/>
                  <a:pt x="21034" y="12589"/>
                </a:cubicBezTo>
                <a:cubicBezTo>
                  <a:pt x="21286" y="12114"/>
                  <a:pt x="21477" y="11561"/>
                  <a:pt x="21570" y="10984"/>
                </a:cubicBezTo>
                <a:cubicBezTo>
                  <a:pt x="21608" y="10740"/>
                  <a:pt x="21608" y="10476"/>
                  <a:pt x="21570" y="10232"/>
                </a:cubicBezTo>
                <a:cubicBezTo>
                  <a:pt x="21504" y="9813"/>
                  <a:pt x="21361" y="9411"/>
                  <a:pt x="21187" y="9057"/>
                </a:cubicBezTo>
                <a:cubicBezTo>
                  <a:pt x="21042" y="8764"/>
                  <a:pt x="20868" y="8492"/>
                  <a:pt x="20654" y="8305"/>
                </a:cubicBezTo>
                <a:cubicBezTo>
                  <a:pt x="20448" y="8126"/>
                  <a:pt x="20204" y="8016"/>
                  <a:pt x="19964" y="7984"/>
                </a:cubicBezTo>
                <a:cubicBezTo>
                  <a:pt x="19581" y="7935"/>
                  <a:pt x="19186" y="8041"/>
                  <a:pt x="18818" y="8199"/>
                </a:cubicBezTo>
                <a:cubicBezTo>
                  <a:pt x="18601" y="8293"/>
                  <a:pt x="18429" y="8553"/>
                  <a:pt x="18209" y="8626"/>
                </a:cubicBezTo>
                <a:cubicBezTo>
                  <a:pt x="18061" y="8675"/>
                  <a:pt x="17896" y="8699"/>
                  <a:pt x="17751" y="8626"/>
                </a:cubicBezTo>
                <a:cubicBezTo>
                  <a:pt x="17597" y="8549"/>
                  <a:pt x="17432" y="8411"/>
                  <a:pt x="17368" y="8199"/>
                </a:cubicBezTo>
                <a:cubicBezTo>
                  <a:pt x="16747" y="6191"/>
                  <a:pt x="17623" y="3631"/>
                  <a:pt x="17751" y="1342"/>
                </a:cubicBezTo>
                <a:lnTo>
                  <a:pt x="17722" y="1358"/>
                </a:lnTo>
                <a:cubicBezTo>
                  <a:pt x="16089" y="1180"/>
                  <a:pt x="14262" y="-48"/>
                  <a:pt x="12829" y="822"/>
                </a:cubicBezTo>
                <a:cubicBezTo>
                  <a:pt x="12679" y="911"/>
                  <a:pt x="12580" y="1143"/>
                  <a:pt x="12525" y="1358"/>
                </a:cubicBezTo>
                <a:cubicBezTo>
                  <a:pt x="12473" y="1562"/>
                  <a:pt x="12490" y="1793"/>
                  <a:pt x="12525" y="2001"/>
                </a:cubicBezTo>
                <a:cubicBezTo>
                  <a:pt x="12577" y="2310"/>
                  <a:pt x="12763" y="2549"/>
                  <a:pt x="12829" y="2854"/>
                </a:cubicBezTo>
                <a:cubicBezTo>
                  <a:pt x="12942" y="3370"/>
                  <a:pt x="13018" y="3923"/>
                  <a:pt x="12983" y="4460"/>
                </a:cubicBezTo>
                <a:cubicBezTo>
                  <a:pt x="12960" y="4797"/>
                  <a:pt x="12882" y="5139"/>
                  <a:pt x="12754" y="5427"/>
                </a:cubicBezTo>
                <a:cubicBezTo>
                  <a:pt x="12621" y="5728"/>
                  <a:pt x="12426" y="5972"/>
                  <a:pt x="12217" y="6175"/>
                </a:cubicBezTo>
                <a:cubicBezTo>
                  <a:pt x="11965" y="6419"/>
                  <a:pt x="11678" y="6618"/>
                  <a:pt x="11379" y="6712"/>
                </a:cubicBezTo>
                <a:cubicBezTo>
                  <a:pt x="11205" y="6765"/>
                  <a:pt x="11017" y="6765"/>
                  <a:pt x="10843" y="6712"/>
                </a:cubicBezTo>
                <a:cubicBezTo>
                  <a:pt x="10431" y="6582"/>
                  <a:pt x="10037" y="6313"/>
                  <a:pt x="9697" y="5960"/>
                </a:cubicBezTo>
                <a:cubicBezTo>
                  <a:pt x="9422" y="5675"/>
                  <a:pt x="9146" y="5330"/>
                  <a:pt x="9010" y="4891"/>
                </a:cubicBezTo>
                <a:cubicBezTo>
                  <a:pt x="8856" y="4395"/>
                  <a:pt x="8827" y="3805"/>
                  <a:pt x="8903" y="3277"/>
                </a:cubicBezTo>
                <a:cubicBezTo>
                  <a:pt x="8958" y="2891"/>
                  <a:pt x="9175" y="2586"/>
                  <a:pt x="9297" y="2232"/>
                </a:cubicBezTo>
                <a:cubicBezTo>
                  <a:pt x="9393" y="1952"/>
                  <a:pt x="9535" y="1684"/>
                  <a:pt x="9561" y="1375"/>
                </a:cubicBezTo>
                <a:cubicBezTo>
                  <a:pt x="9581" y="1127"/>
                  <a:pt x="9613" y="789"/>
                  <a:pt x="9474" y="635"/>
                </a:cubicBezTo>
                <a:cubicBezTo>
                  <a:pt x="8056" y="-954"/>
                  <a:pt x="5849" y="924"/>
                  <a:pt x="4036" y="1066"/>
                </a:cubicBezTo>
                <a:lnTo>
                  <a:pt x="4057" y="1127"/>
                </a:lnTo>
                <a:cubicBezTo>
                  <a:pt x="4158" y="3667"/>
                  <a:pt x="5498" y="6760"/>
                  <a:pt x="4364" y="8748"/>
                </a:cubicBezTo>
                <a:cubicBezTo>
                  <a:pt x="4254" y="8943"/>
                  <a:pt x="4013" y="8899"/>
                  <a:pt x="3836" y="8870"/>
                </a:cubicBezTo>
                <a:cubicBezTo>
                  <a:pt x="3616" y="8833"/>
                  <a:pt x="3424" y="8634"/>
                  <a:pt x="3224" y="8500"/>
                </a:cubicBezTo>
                <a:cubicBezTo>
                  <a:pt x="2972" y="8329"/>
                  <a:pt x="2754" y="8025"/>
                  <a:pt x="2479" y="7947"/>
                </a:cubicBezTo>
                <a:cubicBezTo>
                  <a:pt x="2102" y="7842"/>
                  <a:pt x="1681" y="7882"/>
                  <a:pt x="1328" y="8098"/>
                </a:cubicBezTo>
                <a:cubicBezTo>
                  <a:pt x="1014" y="8289"/>
                  <a:pt x="768" y="8675"/>
                  <a:pt x="565" y="9061"/>
                </a:cubicBezTo>
                <a:cubicBezTo>
                  <a:pt x="312" y="9537"/>
                  <a:pt x="121" y="10089"/>
                  <a:pt x="28" y="10667"/>
                </a:cubicBezTo>
                <a:cubicBezTo>
                  <a:pt x="-9" y="10911"/>
                  <a:pt x="-9" y="11175"/>
                  <a:pt x="28" y="11419"/>
                </a:cubicBezTo>
                <a:cubicBezTo>
                  <a:pt x="95" y="11837"/>
                  <a:pt x="237" y="12240"/>
                  <a:pt x="411" y="12593"/>
                </a:cubicBezTo>
                <a:cubicBezTo>
                  <a:pt x="556" y="12886"/>
                  <a:pt x="730" y="13158"/>
                  <a:pt x="945" y="13345"/>
                </a:cubicBezTo>
                <a:cubicBezTo>
                  <a:pt x="1151" y="13524"/>
                  <a:pt x="1394" y="13634"/>
                  <a:pt x="1635" y="13666"/>
                </a:cubicBezTo>
                <a:cubicBezTo>
                  <a:pt x="2018" y="13715"/>
                  <a:pt x="2412" y="13610"/>
                  <a:pt x="2780" y="13451"/>
                </a:cubicBezTo>
                <a:cubicBezTo>
                  <a:pt x="2998" y="13358"/>
                  <a:pt x="3169" y="13097"/>
                  <a:pt x="3390" y="13024"/>
                </a:cubicBezTo>
                <a:cubicBezTo>
                  <a:pt x="3537" y="12975"/>
                  <a:pt x="3703" y="12951"/>
                  <a:pt x="3848" y="13024"/>
                </a:cubicBezTo>
                <a:cubicBezTo>
                  <a:pt x="4001" y="13101"/>
                  <a:pt x="4167" y="13240"/>
                  <a:pt x="4231" y="13451"/>
                </a:cubicBezTo>
                <a:cubicBezTo>
                  <a:pt x="4851" y="15459"/>
                  <a:pt x="3975" y="18024"/>
                  <a:pt x="3848" y="20308"/>
                </a:cubicBezTo>
                <a:lnTo>
                  <a:pt x="3822" y="20239"/>
                </a:lnTo>
                <a:close/>
              </a:path>
            </a:pathLst>
          </a:custGeom>
          <a:solidFill>
            <a:srgbClr val="CFE7F5"/>
          </a:solidFill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16"/>
          <p:cNvSpPr/>
          <p:nvPr/>
        </p:nvSpPr>
        <p:spPr>
          <a:xfrm rot="20442000">
            <a:off x="7342920" y="1398960"/>
            <a:ext cx="700560" cy="424080"/>
          </a:xfrm>
          <a:custGeom>
            <a:avLst/>
            <a:gdLst/>
            <a:ahLst/>
            <a:cxnLst/>
            <a:rect l="l" t="t" r="r" b="b"/>
            <a:pathLst>
              <a:path w="21617" h="23506">
                <a:moveTo>
                  <a:pt x="3822" y="20239"/>
                </a:moveTo>
                <a:cubicBezTo>
                  <a:pt x="5451" y="20418"/>
                  <a:pt x="7281" y="21646"/>
                  <a:pt x="8714" y="20776"/>
                </a:cubicBezTo>
                <a:cubicBezTo>
                  <a:pt x="8865" y="20686"/>
                  <a:pt x="8964" y="20455"/>
                  <a:pt x="9019" y="20239"/>
                </a:cubicBezTo>
                <a:cubicBezTo>
                  <a:pt x="9071" y="20036"/>
                  <a:pt x="9053" y="19804"/>
                  <a:pt x="9019" y="19597"/>
                </a:cubicBezTo>
                <a:cubicBezTo>
                  <a:pt x="8966" y="19288"/>
                  <a:pt x="8781" y="19048"/>
                  <a:pt x="8714" y="18743"/>
                </a:cubicBezTo>
                <a:cubicBezTo>
                  <a:pt x="8601" y="18227"/>
                  <a:pt x="8526" y="17674"/>
                  <a:pt x="8560" y="17138"/>
                </a:cubicBezTo>
                <a:cubicBezTo>
                  <a:pt x="8584" y="16800"/>
                  <a:pt x="8662" y="16459"/>
                  <a:pt x="8790" y="16170"/>
                </a:cubicBezTo>
                <a:cubicBezTo>
                  <a:pt x="8923" y="15870"/>
                  <a:pt x="9117" y="15626"/>
                  <a:pt x="9326" y="15422"/>
                </a:cubicBezTo>
                <a:cubicBezTo>
                  <a:pt x="9578" y="15179"/>
                  <a:pt x="9865" y="14979"/>
                  <a:pt x="10164" y="14886"/>
                </a:cubicBezTo>
                <a:cubicBezTo>
                  <a:pt x="10338" y="14833"/>
                  <a:pt x="10527" y="14833"/>
                  <a:pt x="10701" y="14886"/>
                </a:cubicBezTo>
                <a:cubicBezTo>
                  <a:pt x="11112" y="15016"/>
                  <a:pt x="11507" y="15284"/>
                  <a:pt x="11846" y="15638"/>
                </a:cubicBezTo>
                <a:cubicBezTo>
                  <a:pt x="12122" y="15922"/>
                  <a:pt x="12397" y="16268"/>
                  <a:pt x="12534" y="16707"/>
                </a:cubicBezTo>
                <a:cubicBezTo>
                  <a:pt x="12687" y="17203"/>
                  <a:pt x="12716" y="17792"/>
                  <a:pt x="12641" y="18321"/>
                </a:cubicBezTo>
                <a:cubicBezTo>
                  <a:pt x="12586" y="18707"/>
                  <a:pt x="12368" y="19012"/>
                  <a:pt x="12246" y="19365"/>
                </a:cubicBezTo>
                <a:cubicBezTo>
                  <a:pt x="12151" y="19646"/>
                  <a:pt x="12009" y="19914"/>
                  <a:pt x="11983" y="20223"/>
                </a:cubicBezTo>
                <a:cubicBezTo>
                  <a:pt x="11962" y="20471"/>
                  <a:pt x="11930" y="20808"/>
                  <a:pt x="12070" y="20963"/>
                </a:cubicBezTo>
                <a:cubicBezTo>
                  <a:pt x="13488" y="22552"/>
                  <a:pt x="15695" y="20678"/>
                  <a:pt x="17507" y="20532"/>
                </a:cubicBezTo>
                <a:lnTo>
                  <a:pt x="17542" y="20524"/>
                </a:lnTo>
                <a:cubicBezTo>
                  <a:pt x="17438" y="17983"/>
                  <a:pt x="16101" y="14890"/>
                  <a:pt x="17235" y="12902"/>
                </a:cubicBezTo>
                <a:cubicBezTo>
                  <a:pt x="17345" y="12707"/>
                  <a:pt x="17586" y="12752"/>
                  <a:pt x="17762" y="12780"/>
                </a:cubicBezTo>
                <a:cubicBezTo>
                  <a:pt x="17983" y="12817"/>
                  <a:pt x="18174" y="13016"/>
                  <a:pt x="18374" y="13150"/>
                </a:cubicBezTo>
                <a:cubicBezTo>
                  <a:pt x="18627" y="13321"/>
                  <a:pt x="18844" y="13626"/>
                  <a:pt x="19120" y="13703"/>
                </a:cubicBezTo>
                <a:cubicBezTo>
                  <a:pt x="19497" y="13809"/>
                  <a:pt x="19917" y="13768"/>
                  <a:pt x="20271" y="13553"/>
                </a:cubicBezTo>
                <a:cubicBezTo>
                  <a:pt x="20584" y="13362"/>
                  <a:pt x="20831" y="12975"/>
                  <a:pt x="21034" y="12589"/>
                </a:cubicBezTo>
                <a:cubicBezTo>
                  <a:pt x="21286" y="12114"/>
                  <a:pt x="21477" y="11561"/>
                  <a:pt x="21570" y="10984"/>
                </a:cubicBezTo>
                <a:cubicBezTo>
                  <a:pt x="21608" y="10740"/>
                  <a:pt x="21608" y="10476"/>
                  <a:pt x="21570" y="10232"/>
                </a:cubicBezTo>
                <a:cubicBezTo>
                  <a:pt x="21504" y="9813"/>
                  <a:pt x="21361" y="9411"/>
                  <a:pt x="21187" y="9057"/>
                </a:cubicBezTo>
                <a:cubicBezTo>
                  <a:pt x="21042" y="8764"/>
                  <a:pt x="20868" y="8492"/>
                  <a:pt x="20654" y="8305"/>
                </a:cubicBezTo>
                <a:cubicBezTo>
                  <a:pt x="20448" y="8126"/>
                  <a:pt x="20204" y="8016"/>
                  <a:pt x="19964" y="7984"/>
                </a:cubicBezTo>
                <a:cubicBezTo>
                  <a:pt x="19581" y="7935"/>
                  <a:pt x="19186" y="8041"/>
                  <a:pt x="18818" y="8199"/>
                </a:cubicBezTo>
                <a:cubicBezTo>
                  <a:pt x="18601" y="8293"/>
                  <a:pt x="18429" y="8553"/>
                  <a:pt x="18209" y="8626"/>
                </a:cubicBezTo>
                <a:cubicBezTo>
                  <a:pt x="18061" y="8675"/>
                  <a:pt x="17896" y="8699"/>
                  <a:pt x="17751" y="8626"/>
                </a:cubicBezTo>
                <a:cubicBezTo>
                  <a:pt x="17597" y="8549"/>
                  <a:pt x="17432" y="8411"/>
                  <a:pt x="17368" y="8199"/>
                </a:cubicBezTo>
                <a:cubicBezTo>
                  <a:pt x="16747" y="6191"/>
                  <a:pt x="17623" y="3631"/>
                  <a:pt x="17751" y="1342"/>
                </a:cubicBezTo>
                <a:lnTo>
                  <a:pt x="17722" y="1358"/>
                </a:lnTo>
                <a:cubicBezTo>
                  <a:pt x="16089" y="1180"/>
                  <a:pt x="14262" y="-48"/>
                  <a:pt x="12829" y="822"/>
                </a:cubicBezTo>
                <a:cubicBezTo>
                  <a:pt x="12679" y="911"/>
                  <a:pt x="12580" y="1143"/>
                  <a:pt x="12525" y="1358"/>
                </a:cubicBezTo>
                <a:cubicBezTo>
                  <a:pt x="12473" y="1562"/>
                  <a:pt x="12490" y="1793"/>
                  <a:pt x="12525" y="2001"/>
                </a:cubicBezTo>
                <a:cubicBezTo>
                  <a:pt x="12577" y="2310"/>
                  <a:pt x="12763" y="2549"/>
                  <a:pt x="12829" y="2854"/>
                </a:cubicBezTo>
                <a:cubicBezTo>
                  <a:pt x="12942" y="3370"/>
                  <a:pt x="13018" y="3923"/>
                  <a:pt x="12983" y="4460"/>
                </a:cubicBezTo>
                <a:cubicBezTo>
                  <a:pt x="12960" y="4797"/>
                  <a:pt x="12882" y="5139"/>
                  <a:pt x="12754" y="5427"/>
                </a:cubicBezTo>
                <a:cubicBezTo>
                  <a:pt x="12621" y="5728"/>
                  <a:pt x="12426" y="5972"/>
                  <a:pt x="12217" y="6175"/>
                </a:cubicBezTo>
                <a:cubicBezTo>
                  <a:pt x="11965" y="6419"/>
                  <a:pt x="11678" y="6618"/>
                  <a:pt x="11379" y="6712"/>
                </a:cubicBezTo>
                <a:cubicBezTo>
                  <a:pt x="11205" y="6765"/>
                  <a:pt x="11017" y="6765"/>
                  <a:pt x="10843" y="6712"/>
                </a:cubicBezTo>
                <a:cubicBezTo>
                  <a:pt x="10431" y="6582"/>
                  <a:pt x="10037" y="6313"/>
                  <a:pt x="9697" y="5960"/>
                </a:cubicBezTo>
                <a:cubicBezTo>
                  <a:pt x="9422" y="5675"/>
                  <a:pt x="9146" y="5330"/>
                  <a:pt x="9010" y="4891"/>
                </a:cubicBezTo>
                <a:cubicBezTo>
                  <a:pt x="8856" y="4395"/>
                  <a:pt x="8827" y="3805"/>
                  <a:pt x="8903" y="3277"/>
                </a:cubicBezTo>
                <a:cubicBezTo>
                  <a:pt x="8958" y="2891"/>
                  <a:pt x="9175" y="2586"/>
                  <a:pt x="9297" y="2232"/>
                </a:cubicBezTo>
                <a:cubicBezTo>
                  <a:pt x="9393" y="1952"/>
                  <a:pt x="9535" y="1684"/>
                  <a:pt x="9561" y="1375"/>
                </a:cubicBezTo>
                <a:cubicBezTo>
                  <a:pt x="9581" y="1127"/>
                  <a:pt x="9613" y="789"/>
                  <a:pt x="9474" y="635"/>
                </a:cubicBezTo>
                <a:cubicBezTo>
                  <a:pt x="8056" y="-954"/>
                  <a:pt x="5849" y="924"/>
                  <a:pt x="4036" y="1066"/>
                </a:cubicBezTo>
                <a:lnTo>
                  <a:pt x="4057" y="1127"/>
                </a:lnTo>
                <a:cubicBezTo>
                  <a:pt x="4158" y="3667"/>
                  <a:pt x="5498" y="6760"/>
                  <a:pt x="4364" y="8748"/>
                </a:cubicBezTo>
                <a:cubicBezTo>
                  <a:pt x="4254" y="8943"/>
                  <a:pt x="4013" y="8899"/>
                  <a:pt x="3836" y="8870"/>
                </a:cubicBezTo>
                <a:cubicBezTo>
                  <a:pt x="3616" y="8833"/>
                  <a:pt x="3424" y="8634"/>
                  <a:pt x="3224" y="8500"/>
                </a:cubicBezTo>
                <a:cubicBezTo>
                  <a:pt x="2972" y="8329"/>
                  <a:pt x="2754" y="8025"/>
                  <a:pt x="2479" y="7947"/>
                </a:cubicBezTo>
                <a:cubicBezTo>
                  <a:pt x="2102" y="7842"/>
                  <a:pt x="1681" y="7882"/>
                  <a:pt x="1328" y="8098"/>
                </a:cubicBezTo>
                <a:cubicBezTo>
                  <a:pt x="1014" y="8289"/>
                  <a:pt x="768" y="8675"/>
                  <a:pt x="565" y="9061"/>
                </a:cubicBezTo>
                <a:cubicBezTo>
                  <a:pt x="312" y="9537"/>
                  <a:pt x="121" y="10089"/>
                  <a:pt x="28" y="10667"/>
                </a:cubicBezTo>
                <a:cubicBezTo>
                  <a:pt x="-9" y="10911"/>
                  <a:pt x="-9" y="11175"/>
                  <a:pt x="28" y="11419"/>
                </a:cubicBezTo>
                <a:cubicBezTo>
                  <a:pt x="95" y="11837"/>
                  <a:pt x="237" y="12240"/>
                  <a:pt x="411" y="12593"/>
                </a:cubicBezTo>
                <a:cubicBezTo>
                  <a:pt x="556" y="12886"/>
                  <a:pt x="730" y="13158"/>
                  <a:pt x="945" y="13345"/>
                </a:cubicBezTo>
                <a:cubicBezTo>
                  <a:pt x="1151" y="13524"/>
                  <a:pt x="1394" y="13634"/>
                  <a:pt x="1635" y="13666"/>
                </a:cubicBezTo>
                <a:cubicBezTo>
                  <a:pt x="2018" y="13715"/>
                  <a:pt x="2412" y="13610"/>
                  <a:pt x="2780" y="13451"/>
                </a:cubicBezTo>
                <a:cubicBezTo>
                  <a:pt x="2998" y="13358"/>
                  <a:pt x="3169" y="13097"/>
                  <a:pt x="3390" y="13024"/>
                </a:cubicBezTo>
                <a:cubicBezTo>
                  <a:pt x="3537" y="12975"/>
                  <a:pt x="3703" y="12951"/>
                  <a:pt x="3848" y="13024"/>
                </a:cubicBezTo>
                <a:cubicBezTo>
                  <a:pt x="4001" y="13101"/>
                  <a:pt x="4167" y="13240"/>
                  <a:pt x="4231" y="13451"/>
                </a:cubicBezTo>
                <a:cubicBezTo>
                  <a:pt x="4851" y="15459"/>
                  <a:pt x="3975" y="18024"/>
                  <a:pt x="3848" y="20308"/>
                </a:cubicBezTo>
                <a:lnTo>
                  <a:pt x="3822" y="20239"/>
                </a:lnTo>
                <a:close/>
              </a:path>
            </a:pathLst>
          </a:custGeom>
          <a:solidFill>
            <a:srgbClr val="CFE7F5"/>
          </a:solidFill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17"/>
          <p:cNvSpPr/>
          <p:nvPr/>
        </p:nvSpPr>
        <p:spPr>
          <a:xfrm rot="453000">
            <a:off x="5362920" y="1398600"/>
            <a:ext cx="700560" cy="424080"/>
          </a:xfrm>
          <a:custGeom>
            <a:avLst/>
            <a:gdLst/>
            <a:ahLst/>
            <a:cxnLst/>
            <a:rect l="l" t="t" r="r" b="b"/>
            <a:pathLst>
              <a:path w="21617" h="23506">
                <a:moveTo>
                  <a:pt x="3822" y="20239"/>
                </a:moveTo>
                <a:cubicBezTo>
                  <a:pt x="5451" y="20418"/>
                  <a:pt x="7281" y="21646"/>
                  <a:pt x="8714" y="20776"/>
                </a:cubicBezTo>
                <a:cubicBezTo>
                  <a:pt x="8865" y="20686"/>
                  <a:pt x="8964" y="20455"/>
                  <a:pt x="9019" y="20239"/>
                </a:cubicBezTo>
                <a:cubicBezTo>
                  <a:pt x="9071" y="20036"/>
                  <a:pt x="9053" y="19804"/>
                  <a:pt x="9019" y="19597"/>
                </a:cubicBezTo>
                <a:cubicBezTo>
                  <a:pt x="8966" y="19288"/>
                  <a:pt x="8781" y="19048"/>
                  <a:pt x="8714" y="18743"/>
                </a:cubicBezTo>
                <a:cubicBezTo>
                  <a:pt x="8601" y="18227"/>
                  <a:pt x="8526" y="17674"/>
                  <a:pt x="8560" y="17138"/>
                </a:cubicBezTo>
                <a:cubicBezTo>
                  <a:pt x="8584" y="16800"/>
                  <a:pt x="8662" y="16459"/>
                  <a:pt x="8790" y="16170"/>
                </a:cubicBezTo>
                <a:cubicBezTo>
                  <a:pt x="8923" y="15870"/>
                  <a:pt x="9117" y="15626"/>
                  <a:pt x="9326" y="15422"/>
                </a:cubicBezTo>
                <a:cubicBezTo>
                  <a:pt x="9578" y="15179"/>
                  <a:pt x="9865" y="14979"/>
                  <a:pt x="10164" y="14886"/>
                </a:cubicBezTo>
                <a:cubicBezTo>
                  <a:pt x="10338" y="14833"/>
                  <a:pt x="10527" y="14833"/>
                  <a:pt x="10701" y="14886"/>
                </a:cubicBezTo>
                <a:cubicBezTo>
                  <a:pt x="11112" y="15016"/>
                  <a:pt x="11507" y="15284"/>
                  <a:pt x="11846" y="15638"/>
                </a:cubicBezTo>
                <a:cubicBezTo>
                  <a:pt x="12122" y="15922"/>
                  <a:pt x="12397" y="16268"/>
                  <a:pt x="12534" y="16707"/>
                </a:cubicBezTo>
                <a:cubicBezTo>
                  <a:pt x="12687" y="17203"/>
                  <a:pt x="12716" y="17792"/>
                  <a:pt x="12641" y="18321"/>
                </a:cubicBezTo>
                <a:cubicBezTo>
                  <a:pt x="12586" y="18707"/>
                  <a:pt x="12368" y="19012"/>
                  <a:pt x="12246" y="19365"/>
                </a:cubicBezTo>
                <a:cubicBezTo>
                  <a:pt x="12151" y="19646"/>
                  <a:pt x="12009" y="19914"/>
                  <a:pt x="11983" y="20223"/>
                </a:cubicBezTo>
                <a:cubicBezTo>
                  <a:pt x="11962" y="20471"/>
                  <a:pt x="11930" y="20808"/>
                  <a:pt x="12070" y="20963"/>
                </a:cubicBezTo>
                <a:cubicBezTo>
                  <a:pt x="13488" y="22552"/>
                  <a:pt x="15695" y="20678"/>
                  <a:pt x="17507" y="20532"/>
                </a:cubicBezTo>
                <a:lnTo>
                  <a:pt x="17542" y="20524"/>
                </a:lnTo>
                <a:cubicBezTo>
                  <a:pt x="17438" y="17983"/>
                  <a:pt x="16101" y="14890"/>
                  <a:pt x="17235" y="12902"/>
                </a:cubicBezTo>
                <a:cubicBezTo>
                  <a:pt x="17345" y="12707"/>
                  <a:pt x="17586" y="12752"/>
                  <a:pt x="17762" y="12780"/>
                </a:cubicBezTo>
                <a:cubicBezTo>
                  <a:pt x="17983" y="12817"/>
                  <a:pt x="18174" y="13016"/>
                  <a:pt x="18374" y="13150"/>
                </a:cubicBezTo>
                <a:cubicBezTo>
                  <a:pt x="18627" y="13321"/>
                  <a:pt x="18844" y="13626"/>
                  <a:pt x="19120" y="13703"/>
                </a:cubicBezTo>
                <a:cubicBezTo>
                  <a:pt x="19497" y="13809"/>
                  <a:pt x="19917" y="13768"/>
                  <a:pt x="20271" y="13553"/>
                </a:cubicBezTo>
                <a:cubicBezTo>
                  <a:pt x="20584" y="13362"/>
                  <a:pt x="20831" y="12975"/>
                  <a:pt x="21034" y="12589"/>
                </a:cubicBezTo>
                <a:cubicBezTo>
                  <a:pt x="21286" y="12114"/>
                  <a:pt x="21477" y="11561"/>
                  <a:pt x="21570" y="10984"/>
                </a:cubicBezTo>
                <a:cubicBezTo>
                  <a:pt x="21608" y="10740"/>
                  <a:pt x="21608" y="10476"/>
                  <a:pt x="21570" y="10232"/>
                </a:cubicBezTo>
                <a:cubicBezTo>
                  <a:pt x="21504" y="9813"/>
                  <a:pt x="21361" y="9411"/>
                  <a:pt x="21187" y="9057"/>
                </a:cubicBezTo>
                <a:cubicBezTo>
                  <a:pt x="21042" y="8764"/>
                  <a:pt x="20868" y="8492"/>
                  <a:pt x="20654" y="8305"/>
                </a:cubicBezTo>
                <a:cubicBezTo>
                  <a:pt x="20448" y="8126"/>
                  <a:pt x="20204" y="8016"/>
                  <a:pt x="19964" y="7984"/>
                </a:cubicBezTo>
                <a:cubicBezTo>
                  <a:pt x="19581" y="7935"/>
                  <a:pt x="19186" y="8041"/>
                  <a:pt x="18818" y="8199"/>
                </a:cubicBezTo>
                <a:cubicBezTo>
                  <a:pt x="18601" y="8293"/>
                  <a:pt x="18429" y="8553"/>
                  <a:pt x="18209" y="8626"/>
                </a:cubicBezTo>
                <a:cubicBezTo>
                  <a:pt x="18061" y="8675"/>
                  <a:pt x="17896" y="8699"/>
                  <a:pt x="17751" y="8626"/>
                </a:cubicBezTo>
                <a:cubicBezTo>
                  <a:pt x="17597" y="8549"/>
                  <a:pt x="17432" y="8411"/>
                  <a:pt x="17368" y="8199"/>
                </a:cubicBezTo>
                <a:cubicBezTo>
                  <a:pt x="16747" y="6191"/>
                  <a:pt x="17623" y="3631"/>
                  <a:pt x="17751" y="1342"/>
                </a:cubicBezTo>
                <a:lnTo>
                  <a:pt x="17722" y="1358"/>
                </a:lnTo>
                <a:cubicBezTo>
                  <a:pt x="16089" y="1180"/>
                  <a:pt x="14262" y="-48"/>
                  <a:pt x="12829" y="822"/>
                </a:cubicBezTo>
                <a:cubicBezTo>
                  <a:pt x="12679" y="911"/>
                  <a:pt x="12580" y="1143"/>
                  <a:pt x="12525" y="1358"/>
                </a:cubicBezTo>
                <a:cubicBezTo>
                  <a:pt x="12473" y="1562"/>
                  <a:pt x="12490" y="1793"/>
                  <a:pt x="12525" y="2001"/>
                </a:cubicBezTo>
                <a:cubicBezTo>
                  <a:pt x="12577" y="2310"/>
                  <a:pt x="12763" y="2549"/>
                  <a:pt x="12829" y="2854"/>
                </a:cubicBezTo>
                <a:cubicBezTo>
                  <a:pt x="12942" y="3370"/>
                  <a:pt x="13018" y="3923"/>
                  <a:pt x="12983" y="4460"/>
                </a:cubicBezTo>
                <a:cubicBezTo>
                  <a:pt x="12960" y="4797"/>
                  <a:pt x="12882" y="5139"/>
                  <a:pt x="12754" y="5427"/>
                </a:cubicBezTo>
                <a:cubicBezTo>
                  <a:pt x="12621" y="5728"/>
                  <a:pt x="12426" y="5972"/>
                  <a:pt x="12217" y="6175"/>
                </a:cubicBezTo>
                <a:cubicBezTo>
                  <a:pt x="11965" y="6419"/>
                  <a:pt x="11678" y="6618"/>
                  <a:pt x="11379" y="6712"/>
                </a:cubicBezTo>
                <a:cubicBezTo>
                  <a:pt x="11205" y="6765"/>
                  <a:pt x="11017" y="6765"/>
                  <a:pt x="10843" y="6712"/>
                </a:cubicBezTo>
                <a:cubicBezTo>
                  <a:pt x="10431" y="6582"/>
                  <a:pt x="10037" y="6313"/>
                  <a:pt x="9697" y="5960"/>
                </a:cubicBezTo>
                <a:cubicBezTo>
                  <a:pt x="9422" y="5675"/>
                  <a:pt x="9146" y="5330"/>
                  <a:pt x="9010" y="4891"/>
                </a:cubicBezTo>
                <a:cubicBezTo>
                  <a:pt x="8856" y="4395"/>
                  <a:pt x="8827" y="3805"/>
                  <a:pt x="8903" y="3277"/>
                </a:cubicBezTo>
                <a:cubicBezTo>
                  <a:pt x="8958" y="2891"/>
                  <a:pt x="9175" y="2586"/>
                  <a:pt x="9297" y="2232"/>
                </a:cubicBezTo>
                <a:cubicBezTo>
                  <a:pt x="9393" y="1952"/>
                  <a:pt x="9535" y="1684"/>
                  <a:pt x="9561" y="1375"/>
                </a:cubicBezTo>
                <a:cubicBezTo>
                  <a:pt x="9581" y="1127"/>
                  <a:pt x="9613" y="789"/>
                  <a:pt x="9474" y="635"/>
                </a:cubicBezTo>
                <a:cubicBezTo>
                  <a:pt x="8056" y="-954"/>
                  <a:pt x="5849" y="924"/>
                  <a:pt x="4036" y="1066"/>
                </a:cubicBezTo>
                <a:lnTo>
                  <a:pt x="4057" y="1127"/>
                </a:lnTo>
                <a:cubicBezTo>
                  <a:pt x="4158" y="3667"/>
                  <a:pt x="5498" y="6760"/>
                  <a:pt x="4364" y="8748"/>
                </a:cubicBezTo>
                <a:cubicBezTo>
                  <a:pt x="4254" y="8943"/>
                  <a:pt x="4013" y="8899"/>
                  <a:pt x="3836" y="8870"/>
                </a:cubicBezTo>
                <a:cubicBezTo>
                  <a:pt x="3616" y="8833"/>
                  <a:pt x="3424" y="8634"/>
                  <a:pt x="3224" y="8500"/>
                </a:cubicBezTo>
                <a:cubicBezTo>
                  <a:pt x="2972" y="8329"/>
                  <a:pt x="2754" y="8025"/>
                  <a:pt x="2479" y="7947"/>
                </a:cubicBezTo>
                <a:cubicBezTo>
                  <a:pt x="2102" y="7842"/>
                  <a:pt x="1681" y="7882"/>
                  <a:pt x="1328" y="8098"/>
                </a:cubicBezTo>
                <a:cubicBezTo>
                  <a:pt x="1014" y="8289"/>
                  <a:pt x="768" y="8675"/>
                  <a:pt x="565" y="9061"/>
                </a:cubicBezTo>
                <a:cubicBezTo>
                  <a:pt x="312" y="9537"/>
                  <a:pt x="121" y="10089"/>
                  <a:pt x="28" y="10667"/>
                </a:cubicBezTo>
                <a:cubicBezTo>
                  <a:pt x="-9" y="10911"/>
                  <a:pt x="-9" y="11175"/>
                  <a:pt x="28" y="11419"/>
                </a:cubicBezTo>
                <a:cubicBezTo>
                  <a:pt x="95" y="11837"/>
                  <a:pt x="237" y="12240"/>
                  <a:pt x="411" y="12593"/>
                </a:cubicBezTo>
                <a:cubicBezTo>
                  <a:pt x="556" y="12886"/>
                  <a:pt x="730" y="13158"/>
                  <a:pt x="945" y="13345"/>
                </a:cubicBezTo>
                <a:cubicBezTo>
                  <a:pt x="1151" y="13524"/>
                  <a:pt x="1394" y="13634"/>
                  <a:pt x="1635" y="13666"/>
                </a:cubicBezTo>
                <a:cubicBezTo>
                  <a:pt x="2018" y="13715"/>
                  <a:pt x="2412" y="13610"/>
                  <a:pt x="2780" y="13451"/>
                </a:cubicBezTo>
                <a:cubicBezTo>
                  <a:pt x="2998" y="13358"/>
                  <a:pt x="3169" y="13097"/>
                  <a:pt x="3390" y="13024"/>
                </a:cubicBezTo>
                <a:cubicBezTo>
                  <a:pt x="3537" y="12975"/>
                  <a:pt x="3703" y="12951"/>
                  <a:pt x="3848" y="13024"/>
                </a:cubicBezTo>
                <a:cubicBezTo>
                  <a:pt x="4001" y="13101"/>
                  <a:pt x="4167" y="13240"/>
                  <a:pt x="4231" y="13451"/>
                </a:cubicBezTo>
                <a:cubicBezTo>
                  <a:pt x="4851" y="15459"/>
                  <a:pt x="3975" y="18024"/>
                  <a:pt x="3848" y="20308"/>
                </a:cubicBezTo>
                <a:lnTo>
                  <a:pt x="3822" y="20239"/>
                </a:lnTo>
                <a:close/>
              </a:path>
            </a:pathLst>
          </a:custGeom>
          <a:solidFill>
            <a:srgbClr val="CFE7F5"/>
          </a:solidFill>
          <a:ln w="1908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18"/>
          <p:cNvSpPr/>
          <p:nvPr/>
        </p:nvSpPr>
        <p:spPr>
          <a:xfrm>
            <a:off x="3961080" y="2431080"/>
            <a:ext cx="1616040" cy="2389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19"/>
          <p:cNvSpPr/>
          <p:nvPr/>
        </p:nvSpPr>
        <p:spPr>
          <a:xfrm>
            <a:off x="5905440" y="2431080"/>
            <a:ext cx="1616040" cy="2389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20"/>
          <p:cNvSpPr/>
          <p:nvPr/>
        </p:nvSpPr>
        <p:spPr>
          <a:xfrm>
            <a:off x="7849800" y="2431080"/>
            <a:ext cx="1616040" cy="2389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6" name="115 Imagen"/>
          <p:cNvPicPr/>
          <p:nvPr/>
        </p:nvPicPr>
        <p:blipFill>
          <a:blip r:embed="rId6"/>
          <a:stretch/>
        </p:blipFill>
        <p:spPr>
          <a:xfrm>
            <a:off x="2249280" y="4752360"/>
            <a:ext cx="6246720" cy="72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800000" y="415080"/>
            <a:ext cx="769788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Propuesta de proyecto </a:t>
            </a:r>
            <a:r>
              <a:rPr lang="es-ES" sz="2500" b="1" i="1" strike="noStrike" spc="-1" baseline="-33000">
                <a:solidFill>
                  <a:srgbClr val="000000"/>
                </a:solidFill>
                <a:latin typeface="Calibri+"/>
                <a:ea typeface="Arial"/>
              </a:rPr>
              <a:t>(1/2)</a:t>
            </a:r>
            <a:endParaRPr lang="es-ES" sz="25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800000" y="1080000"/>
            <a:ext cx="2732760" cy="3740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Nombre del proyecto – breve descripción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824000" y="1080360"/>
            <a:ext cx="4604760" cy="172440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Actividades clave en curso (oportunidad de mercado, investigación, transferencia de tecnología, servicios SME, estandarización, piloto...)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4824360" y="2952360"/>
            <a:ext cx="4604760" cy="186840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Principales actores involucrados</a:t>
            </a:r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800000" y="415080"/>
            <a:ext cx="769788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Propuesta de proyecto</a:t>
            </a:r>
            <a:r>
              <a:rPr lang="es-ES" sz="2500" b="1" i="1" strike="noStrike" spc="-1" baseline="-33000">
                <a:solidFill>
                  <a:srgbClr val="000000"/>
                </a:solidFill>
                <a:latin typeface="Calibri+"/>
                <a:ea typeface="Arial"/>
              </a:rPr>
              <a:t> (2/2)</a:t>
            </a:r>
            <a:endParaRPr lang="es-ES" sz="25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800000" y="1080000"/>
            <a:ext cx="2732760" cy="3812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Oferta o demanda de colaboración 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200" b="0" i="1" strike="noStrike" spc="-1">
                <a:solidFill>
                  <a:srgbClr val="000000"/>
                </a:solidFill>
                <a:latin typeface="Calibri+"/>
                <a:ea typeface="Arial"/>
              </a:rPr>
              <a:t>Ejemplo: acceso a conocimiento, formación, tecnología, biobancos, usuarios finales, living labs...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824000" y="1080360"/>
            <a:ext cx="4604760" cy="107640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Necesidad de incorporar socios en el proyecto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4824360" y="2304000"/>
            <a:ext cx="4604760" cy="1220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Necesidades de financiación / oportunidades detectadas</a:t>
            </a:r>
            <a:endParaRPr lang="es-ES" sz="1200" b="0" strike="noStrike" spc="-1">
              <a:latin typeface="Arial"/>
            </a:endParaRPr>
          </a:p>
        </p:txBody>
      </p:sp>
      <p:sp>
        <p:nvSpPr>
          <p:cNvPr id="125" name="CustomShape 5"/>
          <p:cNvSpPr/>
          <p:nvPr/>
        </p:nvSpPr>
        <p:spPr>
          <a:xfrm>
            <a:off x="4824720" y="3636360"/>
            <a:ext cx="4604760" cy="1220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Contacto</a:t>
            </a:r>
            <a:endParaRPr lang="es-ES" sz="1200" b="0" strike="noStrike" spc="-1">
              <a:latin typeface="Arial"/>
            </a:endParaRPr>
          </a:p>
        </p:txBody>
      </p:sp>
      <p:grpSp>
        <p:nvGrpSpPr>
          <p:cNvPr id="126" name="Group 6"/>
          <p:cNvGrpSpPr/>
          <p:nvPr/>
        </p:nvGrpSpPr>
        <p:grpSpPr>
          <a:xfrm>
            <a:off x="5079600" y="4041360"/>
            <a:ext cx="242640" cy="493920"/>
            <a:chOff x="5079600" y="4041360"/>
            <a:chExt cx="242640" cy="493920"/>
          </a:xfrm>
        </p:grpSpPr>
        <p:sp>
          <p:nvSpPr>
            <p:cNvPr id="127" name="CustomShape 7"/>
            <p:cNvSpPr/>
            <p:nvPr/>
          </p:nvSpPr>
          <p:spPr>
            <a:xfrm>
              <a:off x="5079600" y="4041360"/>
              <a:ext cx="206640" cy="201600"/>
            </a:xfrm>
            <a:custGeom>
              <a:avLst/>
              <a:gdLst/>
              <a:ahLst/>
              <a:cxnLst/>
              <a:rect l="l" t="t" r="r" b="b"/>
              <a:pathLst>
                <a:path w="120000" h="120000">
                  <a:moveTo>
                    <a:pt x="91233" y="76300"/>
                  </a:moveTo>
                  <a:cubicBezTo>
                    <a:pt x="91716" y="76300"/>
                    <a:pt x="93005" y="76850"/>
                    <a:pt x="95094" y="77977"/>
                  </a:cubicBezTo>
                  <a:cubicBezTo>
                    <a:pt x="97177" y="79105"/>
                    <a:pt x="99411" y="80361"/>
                    <a:pt x="101827" y="81727"/>
                  </a:cubicBezTo>
                  <a:cubicBezTo>
                    <a:pt x="104227" y="83105"/>
                    <a:pt x="106566" y="84505"/>
                    <a:pt x="108794" y="85900"/>
                  </a:cubicBezTo>
                  <a:cubicBezTo>
                    <a:pt x="111072" y="87311"/>
                    <a:pt x="112594" y="88205"/>
                    <a:pt x="113394" y="88611"/>
                  </a:cubicBezTo>
                  <a:cubicBezTo>
                    <a:pt x="114194" y="89100"/>
                    <a:pt x="115338" y="89744"/>
                    <a:pt x="116844" y="90527"/>
                  </a:cubicBezTo>
                  <a:cubicBezTo>
                    <a:pt x="118350" y="91311"/>
                    <a:pt x="119338" y="92188"/>
                    <a:pt x="119861" y="93194"/>
                  </a:cubicBezTo>
                  <a:cubicBezTo>
                    <a:pt x="119955" y="93488"/>
                    <a:pt x="120000" y="94072"/>
                    <a:pt x="120000" y="94916"/>
                  </a:cubicBezTo>
                  <a:cubicBezTo>
                    <a:pt x="120000" y="95716"/>
                    <a:pt x="119922" y="96627"/>
                    <a:pt x="119766" y="97650"/>
                  </a:cubicBezTo>
                  <a:cubicBezTo>
                    <a:pt x="119622" y="98683"/>
                    <a:pt x="119433" y="99766"/>
                    <a:pt x="119166" y="100877"/>
                  </a:cubicBezTo>
                  <a:cubicBezTo>
                    <a:pt x="118933" y="102011"/>
                    <a:pt x="118616" y="103088"/>
                    <a:pt x="118272" y="104111"/>
                  </a:cubicBezTo>
                  <a:cubicBezTo>
                    <a:pt x="117927" y="105127"/>
                    <a:pt x="117600" y="106022"/>
                    <a:pt x="117283" y="106777"/>
                  </a:cubicBezTo>
                  <a:cubicBezTo>
                    <a:pt x="116405" y="108738"/>
                    <a:pt x="114900" y="110511"/>
                    <a:pt x="112827" y="112138"/>
                  </a:cubicBezTo>
                  <a:cubicBezTo>
                    <a:pt x="110755" y="113772"/>
                    <a:pt x="108433" y="115155"/>
                    <a:pt x="105888" y="116283"/>
                  </a:cubicBezTo>
                  <a:cubicBezTo>
                    <a:pt x="103333" y="117411"/>
                    <a:pt x="100711" y="118305"/>
                    <a:pt x="98027" y="118994"/>
                  </a:cubicBezTo>
                  <a:cubicBezTo>
                    <a:pt x="95344" y="119672"/>
                    <a:pt x="93022" y="120000"/>
                    <a:pt x="91072" y="120000"/>
                  </a:cubicBezTo>
                  <a:cubicBezTo>
                    <a:pt x="87055" y="120000"/>
                    <a:pt x="83227" y="119355"/>
                    <a:pt x="79555" y="118083"/>
                  </a:cubicBezTo>
                  <a:cubicBezTo>
                    <a:pt x="75866" y="116800"/>
                    <a:pt x="72227" y="115450"/>
                    <a:pt x="68616" y="113994"/>
                  </a:cubicBezTo>
                  <a:cubicBezTo>
                    <a:pt x="62450" y="111733"/>
                    <a:pt x="56627" y="108783"/>
                    <a:pt x="51133" y="105127"/>
                  </a:cubicBezTo>
                  <a:cubicBezTo>
                    <a:pt x="45655" y="101488"/>
                    <a:pt x="40555" y="97377"/>
                    <a:pt x="35844" y="92816"/>
                  </a:cubicBezTo>
                  <a:cubicBezTo>
                    <a:pt x="31155" y="88266"/>
                    <a:pt x="26772" y="83338"/>
                    <a:pt x="22711" y="78072"/>
                  </a:cubicBezTo>
                  <a:cubicBezTo>
                    <a:pt x="18644" y="72783"/>
                    <a:pt x="15050" y="67388"/>
                    <a:pt x="11883" y="61883"/>
                  </a:cubicBezTo>
                  <a:cubicBezTo>
                    <a:pt x="10627" y="59844"/>
                    <a:pt x="9322" y="57461"/>
                    <a:pt x="7938" y="54716"/>
                  </a:cubicBezTo>
                  <a:cubicBezTo>
                    <a:pt x="6561" y="51983"/>
                    <a:pt x="5272" y="49177"/>
                    <a:pt x="4111" y="46322"/>
                  </a:cubicBezTo>
                  <a:cubicBezTo>
                    <a:pt x="2916" y="43433"/>
                    <a:pt x="1961" y="40594"/>
                    <a:pt x="1177" y="37788"/>
                  </a:cubicBezTo>
                  <a:cubicBezTo>
                    <a:pt x="405" y="34977"/>
                    <a:pt x="0" y="32344"/>
                    <a:pt x="0" y="29900"/>
                  </a:cubicBezTo>
                  <a:cubicBezTo>
                    <a:pt x="0" y="27155"/>
                    <a:pt x="377" y="24300"/>
                    <a:pt x="1116" y="21300"/>
                  </a:cubicBezTo>
                  <a:cubicBezTo>
                    <a:pt x="1838" y="18338"/>
                    <a:pt x="2905" y="15466"/>
                    <a:pt x="4333" y="12738"/>
                  </a:cubicBezTo>
                  <a:cubicBezTo>
                    <a:pt x="5777" y="10005"/>
                    <a:pt x="7488" y="7544"/>
                    <a:pt x="9477" y="5333"/>
                  </a:cubicBezTo>
                  <a:cubicBezTo>
                    <a:pt x="11472" y="3138"/>
                    <a:pt x="13794" y="1411"/>
                    <a:pt x="16461" y="155"/>
                  </a:cubicBezTo>
                  <a:cubicBezTo>
                    <a:pt x="17061" y="266"/>
                    <a:pt x="17716" y="266"/>
                    <a:pt x="18455" y="155"/>
                  </a:cubicBezTo>
                  <a:cubicBezTo>
                    <a:pt x="19177" y="44"/>
                    <a:pt x="19838" y="0"/>
                    <a:pt x="20450" y="0"/>
                  </a:cubicBezTo>
                  <a:cubicBezTo>
                    <a:pt x="20938" y="0"/>
                    <a:pt x="21705" y="33"/>
                    <a:pt x="22711" y="77"/>
                  </a:cubicBezTo>
                  <a:cubicBezTo>
                    <a:pt x="23700" y="144"/>
                    <a:pt x="24716" y="188"/>
                    <a:pt x="25705" y="233"/>
                  </a:cubicBezTo>
                  <a:cubicBezTo>
                    <a:pt x="26711" y="283"/>
                    <a:pt x="27666" y="405"/>
                    <a:pt x="28611" y="566"/>
                  </a:cubicBezTo>
                  <a:cubicBezTo>
                    <a:pt x="29522" y="755"/>
                    <a:pt x="30211" y="927"/>
                    <a:pt x="30666" y="1127"/>
                  </a:cubicBezTo>
                  <a:cubicBezTo>
                    <a:pt x="31061" y="1427"/>
                    <a:pt x="31433" y="1883"/>
                    <a:pt x="31794" y="2477"/>
                  </a:cubicBezTo>
                  <a:cubicBezTo>
                    <a:pt x="32144" y="3077"/>
                    <a:pt x="32438" y="3750"/>
                    <a:pt x="32705" y="4472"/>
                  </a:cubicBezTo>
                  <a:cubicBezTo>
                    <a:pt x="32944" y="5194"/>
                    <a:pt x="33177" y="5961"/>
                    <a:pt x="33411" y="6727"/>
                  </a:cubicBezTo>
                  <a:cubicBezTo>
                    <a:pt x="33633" y="7511"/>
                    <a:pt x="33855" y="8144"/>
                    <a:pt x="34038" y="8644"/>
                  </a:cubicBezTo>
                  <a:cubicBezTo>
                    <a:pt x="34338" y="9555"/>
                    <a:pt x="34933" y="11183"/>
                    <a:pt x="35816" y="13555"/>
                  </a:cubicBezTo>
                  <a:cubicBezTo>
                    <a:pt x="36694" y="15938"/>
                    <a:pt x="37588" y="18383"/>
                    <a:pt x="38483" y="20877"/>
                  </a:cubicBezTo>
                  <a:cubicBezTo>
                    <a:pt x="39377" y="23388"/>
                    <a:pt x="40194" y="25727"/>
                    <a:pt x="40933" y="27861"/>
                  </a:cubicBezTo>
                  <a:cubicBezTo>
                    <a:pt x="41655" y="30011"/>
                    <a:pt x="42000" y="31338"/>
                    <a:pt x="42000" y="31844"/>
                  </a:cubicBezTo>
                  <a:cubicBezTo>
                    <a:pt x="42000" y="33694"/>
                    <a:pt x="41388" y="35405"/>
                    <a:pt x="40161" y="36944"/>
                  </a:cubicBezTo>
                  <a:cubicBezTo>
                    <a:pt x="38938" y="38477"/>
                    <a:pt x="37588" y="39922"/>
                    <a:pt x="36111" y="41255"/>
                  </a:cubicBezTo>
                  <a:cubicBezTo>
                    <a:pt x="34655" y="42588"/>
                    <a:pt x="33272" y="43844"/>
                    <a:pt x="32016" y="45005"/>
                  </a:cubicBezTo>
                  <a:cubicBezTo>
                    <a:pt x="30761" y="46183"/>
                    <a:pt x="30133" y="47327"/>
                    <a:pt x="30133" y="48427"/>
                  </a:cubicBezTo>
                  <a:cubicBezTo>
                    <a:pt x="30133" y="49427"/>
                    <a:pt x="30555" y="50666"/>
                    <a:pt x="31388" y="52094"/>
                  </a:cubicBezTo>
                  <a:cubicBezTo>
                    <a:pt x="32205" y="53555"/>
                    <a:pt x="32866" y="54700"/>
                    <a:pt x="33366" y="55561"/>
                  </a:cubicBezTo>
                  <a:cubicBezTo>
                    <a:pt x="37588" y="62827"/>
                    <a:pt x="42311" y="69038"/>
                    <a:pt x="47538" y="74216"/>
                  </a:cubicBezTo>
                  <a:cubicBezTo>
                    <a:pt x="52766" y="79394"/>
                    <a:pt x="59088" y="84100"/>
                    <a:pt x="66511" y="88283"/>
                  </a:cubicBezTo>
                  <a:cubicBezTo>
                    <a:pt x="67405" y="88788"/>
                    <a:pt x="68555" y="89477"/>
                    <a:pt x="69933" y="90355"/>
                  </a:cubicBezTo>
                  <a:cubicBezTo>
                    <a:pt x="71300" y="91233"/>
                    <a:pt x="72572" y="91672"/>
                    <a:pt x="73733" y="91672"/>
                  </a:cubicBezTo>
                  <a:cubicBezTo>
                    <a:pt x="74861" y="91672"/>
                    <a:pt x="76183" y="90872"/>
                    <a:pt x="77655" y="89272"/>
                  </a:cubicBezTo>
                  <a:cubicBezTo>
                    <a:pt x="79133" y="87672"/>
                    <a:pt x="80638" y="85900"/>
                    <a:pt x="82177" y="83972"/>
                  </a:cubicBezTo>
                  <a:cubicBezTo>
                    <a:pt x="83700" y="82055"/>
                    <a:pt x="85250" y="80300"/>
                    <a:pt x="86838" y="78683"/>
                  </a:cubicBezTo>
                  <a:cubicBezTo>
                    <a:pt x="88405" y="77083"/>
                    <a:pt x="89883" y="76300"/>
                    <a:pt x="91233" y="76300"/>
                  </a:cubicBezTo>
                </a:path>
              </a:pathLst>
            </a:custGeom>
            <a:noFill/>
            <a:ln w="19080">
              <a:solidFill>
                <a:srgbClr val="449CC3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8"/>
            <p:cNvSpPr/>
            <p:nvPr/>
          </p:nvSpPr>
          <p:spPr>
            <a:xfrm>
              <a:off x="5086080" y="4335480"/>
              <a:ext cx="236160" cy="199800"/>
            </a:xfrm>
            <a:custGeom>
              <a:avLst/>
              <a:gdLst/>
              <a:ahLst/>
              <a:cxnLst/>
              <a:rect l="l" t="t" r="r" b="b"/>
              <a:pathLst>
                <a:path w="120000" h="120000">
                  <a:moveTo>
                    <a:pt x="112588" y="0"/>
                  </a:moveTo>
                  <a:cubicBezTo>
                    <a:pt x="114627" y="0"/>
                    <a:pt x="116366" y="900"/>
                    <a:pt x="117822" y="2644"/>
                  </a:cubicBezTo>
                  <a:cubicBezTo>
                    <a:pt x="119277" y="4422"/>
                    <a:pt x="120000" y="6527"/>
                    <a:pt x="120000" y="8988"/>
                  </a:cubicBezTo>
                  <a:lnTo>
                    <a:pt x="120000" y="111011"/>
                  </a:lnTo>
                  <a:cubicBezTo>
                    <a:pt x="120000" y="113455"/>
                    <a:pt x="119277" y="115561"/>
                    <a:pt x="117822" y="117322"/>
                  </a:cubicBezTo>
                  <a:cubicBezTo>
                    <a:pt x="116366" y="119100"/>
                    <a:pt x="114627" y="120000"/>
                    <a:pt x="112588" y="120000"/>
                  </a:cubicBezTo>
                  <a:lnTo>
                    <a:pt x="7483" y="120000"/>
                  </a:lnTo>
                  <a:cubicBezTo>
                    <a:pt x="5438" y="120000"/>
                    <a:pt x="3688" y="119100"/>
                    <a:pt x="2205" y="117322"/>
                  </a:cubicBezTo>
                  <a:cubicBezTo>
                    <a:pt x="733" y="115577"/>
                    <a:pt x="0" y="113472"/>
                    <a:pt x="0" y="111011"/>
                  </a:cubicBezTo>
                  <a:lnTo>
                    <a:pt x="0" y="8988"/>
                  </a:lnTo>
                  <a:cubicBezTo>
                    <a:pt x="0" y="6544"/>
                    <a:pt x="733" y="4438"/>
                    <a:pt x="2205" y="2644"/>
                  </a:cubicBezTo>
                  <a:cubicBezTo>
                    <a:pt x="3688" y="900"/>
                    <a:pt x="5438" y="0"/>
                    <a:pt x="7483" y="0"/>
                  </a:cubicBezTo>
                  <a:lnTo>
                    <a:pt x="112588" y="0"/>
                  </a:lnTo>
                  <a:close/>
                  <a:moveTo>
                    <a:pt x="10011" y="12011"/>
                  </a:moveTo>
                  <a:lnTo>
                    <a:pt x="10011" y="17100"/>
                  </a:lnTo>
                  <a:cubicBezTo>
                    <a:pt x="10011" y="18700"/>
                    <a:pt x="10311" y="20411"/>
                    <a:pt x="10922" y="22194"/>
                  </a:cubicBezTo>
                  <a:cubicBezTo>
                    <a:pt x="11522" y="23972"/>
                    <a:pt x="12294" y="25733"/>
                    <a:pt x="13233" y="27383"/>
                  </a:cubicBezTo>
                  <a:cubicBezTo>
                    <a:pt x="14161" y="29044"/>
                    <a:pt x="15177" y="30594"/>
                    <a:pt x="16294" y="32033"/>
                  </a:cubicBezTo>
                  <a:cubicBezTo>
                    <a:pt x="17400" y="33466"/>
                    <a:pt x="18500" y="34672"/>
                    <a:pt x="19588" y="35672"/>
                  </a:cubicBezTo>
                  <a:cubicBezTo>
                    <a:pt x="23911" y="39616"/>
                    <a:pt x="28250" y="43533"/>
                    <a:pt x="32577" y="47433"/>
                  </a:cubicBezTo>
                  <a:cubicBezTo>
                    <a:pt x="36888" y="51316"/>
                    <a:pt x="41216" y="55266"/>
                    <a:pt x="45566" y="59344"/>
                  </a:cubicBezTo>
                  <a:cubicBezTo>
                    <a:pt x="46422" y="60177"/>
                    <a:pt x="47472" y="61127"/>
                    <a:pt x="48683" y="62283"/>
                  </a:cubicBezTo>
                  <a:cubicBezTo>
                    <a:pt x="49905" y="63394"/>
                    <a:pt x="51161" y="64488"/>
                    <a:pt x="52466" y="65527"/>
                  </a:cubicBezTo>
                  <a:cubicBezTo>
                    <a:pt x="53772" y="66605"/>
                    <a:pt x="55061" y="67538"/>
                    <a:pt x="56338" y="68272"/>
                  </a:cubicBezTo>
                  <a:cubicBezTo>
                    <a:pt x="57622" y="69038"/>
                    <a:pt x="58805" y="69416"/>
                    <a:pt x="59888" y="69416"/>
                  </a:cubicBezTo>
                  <a:lnTo>
                    <a:pt x="60011" y="69416"/>
                  </a:lnTo>
                  <a:lnTo>
                    <a:pt x="60150" y="69416"/>
                  </a:lnTo>
                  <a:cubicBezTo>
                    <a:pt x="61238" y="69416"/>
                    <a:pt x="62422" y="69038"/>
                    <a:pt x="63700" y="68272"/>
                  </a:cubicBezTo>
                  <a:cubicBezTo>
                    <a:pt x="64977" y="67538"/>
                    <a:pt x="66255" y="66605"/>
                    <a:pt x="67533" y="65527"/>
                  </a:cubicBezTo>
                  <a:cubicBezTo>
                    <a:pt x="68816" y="64483"/>
                    <a:pt x="70066" y="63394"/>
                    <a:pt x="71250" y="62283"/>
                  </a:cubicBezTo>
                  <a:cubicBezTo>
                    <a:pt x="72444" y="61138"/>
                    <a:pt x="73494" y="60177"/>
                    <a:pt x="74405" y="59344"/>
                  </a:cubicBezTo>
                  <a:cubicBezTo>
                    <a:pt x="78755" y="55266"/>
                    <a:pt x="83083" y="51283"/>
                    <a:pt x="87394" y="47400"/>
                  </a:cubicBezTo>
                  <a:cubicBezTo>
                    <a:pt x="91722" y="43488"/>
                    <a:pt x="96044" y="39572"/>
                    <a:pt x="100400" y="35672"/>
                  </a:cubicBezTo>
                  <a:cubicBezTo>
                    <a:pt x="101472" y="34738"/>
                    <a:pt x="102577" y="33533"/>
                    <a:pt x="103677" y="32061"/>
                  </a:cubicBezTo>
                  <a:cubicBezTo>
                    <a:pt x="104794" y="30594"/>
                    <a:pt x="105800" y="29027"/>
                    <a:pt x="106738" y="27383"/>
                  </a:cubicBezTo>
                  <a:cubicBezTo>
                    <a:pt x="107677" y="25716"/>
                    <a:pt x="108450" y="23972"/>
                    <a:pt x="109088" y="22194"/>
                  </a:cubicBezTo>
                  <a:cubicBezTo>
                    <a:pt x="109716" y="20411"/>
                    <a:pt x="110027" y="18683"/>
                    <a:pt x="110027" y="17100"/>
                  </a:cubicBezTo>
                  <a:lnTo>
                    <a:pt x="110027" y="12011"/>
                  </a:lnTo>
                  <a:lnTo>
                    <a:pt x="10011" y="12011"/>
                  </a:lnTo>
                  <a:close/>
                  <a:moveTo>
                    <a:pt x="110027" y="107938"/>
                  </a:moveTo>
                  <a:lnTo>
                    <a:pt x="110027" y="41400"/>
                  </a:lnTo>
                  <a:cubicBezTo>
                    <a:pt x="108683" y="43027"/>
                    <a:pt x="107433" y="44300"/>
                    <a:pt x="106250" y="45283"/>
                  </a:cubicBezTo>
                  <a:cubicBezTo>
                    <a:pt x="101650" y="49455"/>
                    <a:pt x="97038" y="53605"/>
                    <a:pt x="92416" y="57744"/>
                  </a:cubicBezTo>
                  <a:cubicBezTo>
                    <a:pt x="87788" y="61888"/>
                    <a:pt x="83205" y="66166"/>
                    <a:pt x="78633" y="70522"/>
                  </a:cubicBezTo>
                  <a:cubicBezTo>
                    <a:pt x="75994" y="73072"/>
                    <a:pt x="73138" y="75533"/>
                    <a:pt x="70077" y="77850"/>
                  </a:cubicBezTo>
                  <a:cubicBezTo>
                    <a:pt x="67016" y="80216"/>
                    <a:pt x="63616" y="81388"/>
                    <a:pt x="59888" y="81388"/>
                  </a:cubicBezTo>
                  <a:cubicBezTo>
                    <a:pt x="56327" y="81388"/>
                    <a:pt x="53011" y="80216"/>
                    <a:pt x="49933" y="77850"/>
                  </a:cubicBezTo>
                  <a:cubicBezTo>
                    <a:pt x="46844" y="75516"/>
                    <a:pt x="43977" y="73066"/>
                    <a:pt x="41338" y="70522"/>
                  </a:cubicBezTo>
                  <a:cubicBezTo>
                    <a:pt x="36822" y="66150"/>
                    <a:pt x="32238" y="61894"/>
                    <a:pt x="27583" y="57716"/>
                  </a:cubicBezTo>
                  <a:cubicBezTo>
                    <a:pt x="22944" y="53538"/>
                    <a:pt x="18322" y="49427"/>
                    <a:pt x="13722" y="45283"/>
                  </a:cubicBezTo>
                  <a:cubicBezTo>
                    <a:pt x="12538" y="44383"/>
                    <a:pt x="11316" y="43044"/>
                    <a:pt x="10011" y="41400"/>
                  </a:cubicBezTo>
                  <a:lnTo>
                    <a:pt x="10011" y="107938"/>
                  </a:lnTo>
                  <a:lnTo>
                    <a:pt x="110027" y="107938"/>
                  </a:lnTo>
                  <a:close/>
                </a:path>
              </a:pathLst>
            </a:custGeom>
            <a:gradFill rotWithShape="0">
              <a:gsLst>
                <a:gs pos="0">
                  <a:srgbClr val="60A7CA"/>
                </a:gs>
                <a:gs pos="100000">
                  <a:srgbClr val="2F8FB9"/>
                </a:gs>
              </a:gsLst>
              <a:lin ang="5400000"/>
            </a:gradFill>
            <a:ln w="9360">
              <a:solidFill>
                <a:srgbClr val="449CC3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800000" y="415080"/>
            <a:ext cx="7697880" cy="373680"/>
          </a:xfrm>
          <a:custGeom>
            <a:avLst/>
            <a:gdLst/>
            <a:ahLst/>
            <a:cxnLst/>
            <a:rect l="l" t="t" r="r" b="b"/>
            <a:pathLst>
              <a:path w="6002" h="10901">
                <a:moveTo>
                  <a:pt x="1000" y="0"/>
                </a:moveTo>
                <a:cubicBezTo>
                  <a:pt x="500" y="0"/>
                  <a:pt x="0" y="500"/>
                  <a:pt x="0" y="1000"/>
                </a:cubicBezTo>
                <a:lnTo>
                  <a:pt x="0" y="9900"/>
                </a:lnTo>
                <a:cubicBezTo>
                  <a:pt x="0" y="10400"/>
                  <a:pt x="500" y="10900"/>
                  <a:pt x="1000" y="10900"/>
                </a:cubicBezTo>
                <a:lnTo>
                  <a:pt x="5000" y="10900"/>
                </a:lnTo>
                <a:cubicBezTo>
                  <a:pt x="5500" y="10900"/>
                  <a:pt x="6001" y="10400"/>
                  <a:pt x="6001" y="9900"/>
                </a:cubicBezTo>
                <a:lnTo>
                  <a:pt x="6001" y="1000"/>
                </a:lnTo>
                <a:cubicBezTo>
                  <a:pt x="6001" y="500"/>
                  <a:pt x="5500" y="0"/>
                  <a:pt x="5000" y="0"/>
                </a:cubicBezTo>
                <a:lnTo>
                  <a:pt x="1000" y="0"/>
                </a:lnTo>
              </a:path>
            </a:pathLst>
          </a:custGeom>
          <a:solidFill>
            <a:srgbClr val="CFE7F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500" b="1" i="1" strike="noStrike" spc="-1">
                <a:solidFill>
                  <a:srgbClr val="000000"/>
                </a:solidFill>
                <a:latin typeface="Calibri+"/>
                <a:ea typeface="Arial"/>
              </a:rPr>
              <a:t>Solicitud de reuniones</a:t>
            </a:r>
            <a:endParaRPr lang="es-ES" sz="25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872000" y="1080000"/>
            <a:ext cx="7628760" cy="1076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Socios de otros clusters con los que quieres contactar. Por cada uno indicar nombre, cluster y breve descripción de tu interés. En caso de que no asista, el gerente de su cluster le puede representar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872360" y="2304360"/>
            <a:ext cx="7628760" cy="1076760"/>
          </a:xfrm>
          <a:prstGeom prst="flowChartProcess">
            <a:avLst/>
          </a:prstGeom>
          <a:noFill/>
          <a:ln w="29160">
            <a:solidFill>
              <a:srgbClr val="CFE7F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9400" rIns="104400" bIns="59400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200" b="1" i="1" strike="noStrike" spc="-1">
                <a:solidFill>
                  <a:srgbClr val="000000"/>
                </a:solidFill>
                <a:latin typeface="Calibri+"/>
                <a:ea typeface="Arial"/>
              </a:rPr>
              <a:t>Visita a socios de Aragón. Se dedicará la tarde del día 20 a celebrar en las instalaciones de los socios las reuniones que se concierten</a:t>
            </a:r>
            <a:endParaRPr lang="es-ES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537</Words>
  <Application>Microsoft Office PowerPoint</Application>
  <PresentationFormat>Personalizado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thiguera</dc:creator>
  <cp:lastModifiedBy>thiguera</cp:lastModifiedBy>
  <cp:revision>52</cp:revision>
  <dcterms:created xsi:type="dcterms:W3CDTF">2018-02-09T11:17:23Z</dcterms:created>
  <dcterms:modified xsi:type="dcterms:W3CDTF">2018-03-07T08:31:19Z</dcterms:modified>
  <dc:language>es-ES</dc:language>
</cp:coreProperties>
</file>