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</p:sldIdLst>
  <p:sldSz cx="6858000" cy="9906000" type="A4"/>
  <p:notesSz cx="6858000" cy="9144000"/>
  <p:defaultTextStyle>
    <a:defPPr>
      <a:defRPr lang="es-ES_tradnl"/>
    </a:defPPr>
    <a:lvl1pPr algn="l" defTabSz="457200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800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85" autoAdjust="0"/>
    <p:restoredTop sz="94660"/>
  </p:normalViewPr>
  <p:slideViewPr>
    <p:cSldViewPr snapToObjects="1">
      <p:cViewPr>
        <p:scale>
          <a:sx n="100" d="100"/>
          <a:sy n="100" d="100"/>
        </p:scale>
        <p:origin x="-2196" y="18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C4ECA-22FB-458C-B194-9446A64C91FA}" type="datetimeFigureOut">
              <a:rPr lang="es-ES_tradnl"/>
              <a:pPr/>
              <a:t>29/04/2015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CA2226-5BEB-4059-9D76-3E7C87169F9D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C6B4C1-A53F-4E47-86DF-128F9A5C808C}" type="datetimeFigureOut">
              <a:rPr lang="es-ES_tradnl"/>
              <a:pPr/>
              <a:t>29/04/2015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D4EDBD-F953-4ED2-BB64-E990C6E25BFE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7FEBF4-F9AC-4AB0-AAE4-AD35AFFFA61B}" type="datetimeFigureOut">
              <a:rPr lang="es-ES_tradnl"/>
              <a:pPr/>
              <a:t>29/04/2015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047014-94FA-490D-AA87-15F35F684844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E24F42-1075-4BC3-9E8F-32D74AB5C390}" type="datetimeFigureOut">
              <a:rPr lang="es-ES_tradnl"/>
              <a:pPr/>
              <a:t>29/04/2015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016161-9DCC-44A7-8D37-6C6143434A2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6E2410-8A32-48B4-8313-352548AF5029}" type="datetimeFigureOut">
              <a:rPr lang="es-ES_tradnl"/>
              <a:pPr/>
              <a:t>29/04/2015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007FF9-357F-4D16-A8F1-A0E7F8A47751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2348AA-78B8-492C-A8E3-5E87E9FDF61A}" type="datetimeFigureOut">
              <a:rPr lang="es-ES_tradnl"/>
              <a:pPr/>
              <a:t>29/04/2015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015F51-4735-487C-9EAD-8668190A2CB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9E060E-9F77-4E81-90E5-6A582B7CFFEF}" type="datetimeFigureOut">
              <a:rPr lang="es-ES_tradnl"/>
              <a:pPr/>
              <a:t>29/04/2015</a:t>
            </a:fld>
            <a:endParaRPr lang="es-ES_tradnl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7D772F-E9B6-459C-A62B-5C1082179F50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8074DF-7176-48F0-BC68-B570E1B793B2}" type="datetimeFigureOut">
              <a:rPr lang="es-ES_tradnl"/>
              <a:pPr/>
              <a:t>29/04/2015</a:t>
            </a:fld>
            <a:endParaRPr lang="es-ES_tradnl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C57CD5-4B8D-4A93-A064-62505CC22A4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2A64D3-B688-430E-A640-3C7D8506CF96}" type="datetimeFigureOut">
              <a:rPr lang="es-ES_tradnl"/>
              <a:pPr/>
              <a:t>29/04/2015</a:t>
            </a:fld>
            <a:endParaRPr lang="es-ES_tradnl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737438-FD93-46F0-8D00-9570DB47D45E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70BFF2-E4DA-41AD-9B30-1DE20B374B6A}" type="datetimeFigureOut">
              <a:rPr lang="es-ES_tradnl"/>
              <a:pPr/>
              <a:t>29/04/2015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E3BC3C-1F42-45E6-9737-1E1514016E82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6C761A-B72E-49D5-9028-28AA822840C6}" type="datetimeFigureOut">
              <a:rPr lang="es-ES_tradnl"/>
              <a:pPr/>
              <a:t>29/04/2015</a:t>
            </a:fld>
            <a:endParaRPr lang="es-ES_tradnl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5402BC-8386-409B-8396-9F0B4AEDB763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341313" y="396875"/>
            <a:ext cx="6175375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8" tIns="47880" rIns="95758" bIns="478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 para editar título</a:t>
            </a:r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341313" y="2311400"/>
            <a:ext cx="6175375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8" tIns="47880" rIns="95758" bIns="478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 bwMode="auto">
          <a:xfrm>
            <a:off x="341313" y="9182100"/>
            <a:ext cx="160178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8" tIns="47880" rIns="95758" bIns="47880" numCol="1" anchor="ctr" anchorCtr="0" compatLnSpc="1">
            <a:prstTxWarp prst="textNoShape">
              <a:avLst/>
            </a:prstTxWarp>
          </a:bodyPr>
          <a:lstStyle>
            <a:lvl1pPr defTabSz="341313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AA4992E-0137-401C-B889-7B90AF4CD50D}" type="datetimeFigureOut">
              <a:rPr lang="es-ES_tradnl"/>
              <a:pPr/>
              <a:t>29/04/2015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 bwMode="auto">
          <a:xfrm>
            <a:off x="2343150" y="9182100"/>
            <a:ext cx="21717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8" tIns="47880" rIns="95758" bIns="47880" numCol="1" anchor="ctr" anchorCtr="0" compatLnSpc="1">
            <a:prstTxWarp prst="textNoShape">
              <a:avLst/>
            </a:prstTxWarp>
          </a:bodyPr>
          <a:lstStyle>
            <a:lvl1pPr algn="ctr" defTabSz="341313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 bwMode="auto">
          <a:xfrm>
            <a:off x="4914900" y="9182100"/>
            <a:ext cx="1601788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8" tIns="47880" rIns="95758" bIns="47880" numCol="1" anchor="ctr" anchorCtr="0" compatLnSpc="1">
            <a:prstTxWarp prst="textNoShape">
              <a:avLst/>
            </a:prstTxWarp>
          </a:bodyPr>
          <a:lstStyle>
            <a:lvl1pPr algn="r" defTabSz="341313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B5CB32C-FE99-415B-89EA-6B722D4C53FD}" type="slidenum">
              <a:rPr lang="es-ES_tradnl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79425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7942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2pPr>
      <a:lvl3pPr algn="ctr" defTabSz="47942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3pPr>
      <a:lvl4pPr algn="ctr" defTabSz="47942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4pPr>
      <a:lvl5pPr algn="ctr" defTabSz="479425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itchFamily="34" charset="0"/>
        </a:defRPr>
      </a:lvl5pPr>
      <a:lvl6pPr marL="457200" algn="ctr" defTabSz="730250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6pPr>
      <a:lvl7pPr marL="914400" algn="ctr" defTabSz="730250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7pPr>
      <a:lvl8pPr marL="1371600" algn="ctr" defTabSz="730250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8pPr>
      <a:lvl9pPr marL="1828800" algn="ctr" defTabSz="730250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itchFamily="34" charset="0"/>
        </a:defRPr>
      </a:lvl9pPr>
    </p:titleStyle>
    <p:bodyStyle>
      <a:lvl1pPr marL="358775" indent="-358775" algn="l" defTabSz="479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479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9713" algn="l" defTabSz="47942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400" indent="-238125" algn="l" defTabSz="47942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2650" indent="-238125" algn="l" defTabSz="47942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5" descr="16162890168_db1b0dd3e8"/>
          <p:cNvPicPr>
            <a:picLocks noChangeAspect="1" noChangeArrowheads="1"/>
          </p:cNvPicPr>
          <p:nvPr/>
        </p:nvPicPr>
        <p:blipFill>
          <a:blip r:embed="rId2">
            <a:lum bright="74000" contrast="-70000"/>
          </a:blip>
          <a:srcRect r="24321"/>
          <a:stretch>
            <a:fillRect/>
          </a:stretch>
        </p:blipFill>
        <p:spPr bwMode="auto">
          <a:xfrm>
            <a:off x="0" y="0"/>
            <a:ext cx="6859588" cy="99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Rectangle 5"/>
          <p:cNvSpPr>
            <a:spLocks noChangeArrowheads="1"/>
          </p:cNvSpPr>
          <p:nvPr/>
        </p:nvSpPr>
        <p:spPr bwMode="auto">
          <a:xfrm rot="10800000">
            <a:off x="0" y="3175"/>
            <a:ext cx="1220788" cy="9937750"/>
          </a:xfrm>
          <a:prstGeom prst="rect">
            <a:avLst/>
          </a:prstGeom>
          <a:solidFill>
            <a:schemeClr val="tx1">
              <a:alpha val="50980"/>
            </a:schemeClr>
          </a:solidFill>
          <a:ln w="9525">
            <a:noFill/>
            <a:miter lim="800000"/>
            <a:headEnd/>
            <a:tailEnd/>
          </a:ln>
        </p:spPr>
        <p:txBody>
          <a:bodyPr vert="eaVert" wrap="none" lIns="78816" tIns="0" rIns="78816" bIns="39408" anchor="ctr"/>
          <a:lstStyle/>
          <a:p>
            <a:pPr defTabSz="1103313">
              <a:lnSpc>
                <a:spcPct val="55000"/>
              </a:lnSpc>
              <a:spcBef>
                <a:spcPct val="55000"/>
              </a:spcBef>
            </a:pPr>
            <a:r>
              <a:rPr lang="es-ES" sz="1300" b="1">
                <a:solidFill>
                  <a:schemeClr val="bg1"/>
                </a:solidFill>
                <a:latin typeface="Times New Roman" pitchFamily="18" charset="0"/>
              </a:rPr>
              <a:t>	</a:t>
            </a:r>
            <a:endParaRPr lang="es-ES" sz="2400" b="1">
              <a:solidFill>
                <a:schemeClr val="bg1"/>
              </a:solidFill>
              <a:latin typeface="Times New Roman" pitchFamily="18" charset="0"/>
            </a:endParaRPr>
          </a:p>
          <a:p>
            <a:pPr defTabSz="1103313">
              <a:spcAft>
                <a:spcPct val="10000"/>
              </a:spcAft>
            </a:pPr>
            <a:r>
              <a:rPr lang="es-ES" sz="2400" b="1">
                <a:solidFill>
                  <a:schemeClr val="bg1"/>
                </a:solidFill>
                <a:latin typeface="Times New Roman" pitchFamily="18" charset="0"/>
              </a:rPr>
              <a:t>                       </a:t>
            </a:r>
            <a:r>
              <a:rPr lang="es-ES" sz="2400">
                <a:solidFill>
                  <a:schemeClr val="bg1"/>
                </a:solidFill>
                <a:latin typeface="Times New Roman" pitchFamily="18" charset="0"/>
              </a:rPr>
              <a:t>DEPARTAMENTO DE CIENCIAS DE LA ANTIGÜEDAD</a:t>
            </a:r>
            <a:r>
              <a:rPr lang="es-ES" sz="2400" b="1">
                <a:solidFill>
                  <a:schemeClr val="bg1"/>
                </a:solidFill>
                <a:latin typeface="Times New Roman" pitchFamily="18" charset="0"/>
              </a:rPr>
              <a:t>  </a:t>
            </a:r>
          </a:p>
          <a:p>
            <a:pPr defTabSz="1103313">
              <a:lnSpc>
                <a:spcPct val="75000"/>
              </a:lnSpc>
              <a:spcAft>
                <a:spcPct val="10000"/>
              </a:spcAft>
            </a:pPr>
            <a:r>
              <a:rPr lang="es-ES" sz="2400" b="1">
                <a:solidFill>
                  <a:schemeClr val="bg1"/>
                </a:solidFill>
                <a:latin typeface="Times New Roman" pitchFamily="18" charset="0"/>
              </a:rPr>
              <a:t>                       </a:t>
            </a:r>
            <a:r>
              <a:rPr lang="es-ES" sz="1800">
                <a:solidFill>
                  <a:schemeClr val="bg1"/>
                </a:solidFill>
                <a:latin typeface="Times New Roman" pitchFamily="18" charset="0"/>
              </a:rPr>
              <a:t>ÁREA DE ARQUEOLOGÍA</a:t>
            </a:r>
          </a:p>
        </p:txBody>
      </p:sp>
      <p:sp>
        <p:nvSpPr>
          <p:cNvPr id="13315" name="Rectangle 6"/>
          <p:cNvSpPr>
            <a:spLocks noChangeArrowheads="1"/>
          </p:cNvSpPr>
          <p:nvPr/>
        </p:nvSpPr>
        <p:spPr bwMode="auto">
          <a:xfrm>
            <a:off x="1220788" y="2892425"/>
            <a:ext cx="5637212" cy="316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59947" tIns="29974" rIns="59947" bIns="29974" anchor="ctr"/>
          <a:lstStyle/>
          <a:p>
            <a:pPr algn="ctr" defTabSz="957263"/>
            <a:r>
              <a:rPr lang="es-ES" sz="1000">
                <a:latin typeface="Times New Roman" pitchFamily="18" charset="0"/>
              </a:rPr>
              <a:t>Oferta de Actividades Académicas Complementarias</a:t>
            </a:r>
          </a:p>
          <a:p>
            <a:pPr algn="ctr" defTabSz="957263"/>
            <a:endParaRPr lang="es-ES" sz="1000" b="1">
              <a:latin typeface="Times New Roman" pitchFamily="18" charset="0"/>
            </a:endParaRPr>
          </a:p>
          <a:p>
            <a:pPr algn="ctr" defTabSz="957263"/>
            <a:r>
              <a:rPr lang="es-ES" sz="2100">
                <a:latin typeface="Times New Roman" pitchFamily="18" charset="0"/>
              </a:rPr>
              <a:t>curso</a:t>
            </a:r>
          </a:p>
          <a:p>
            <a:pPr algn="ctr" defTabSz="957263"/>
            <a:r>
              <a:rPr lang="es-ES_tradnl" sz="2400" b="1">
                <a:solidFill>
                  <a:srgbClr val="FF0000"/>
                </a:solidFill>
                <a:latin typeface="Times New Roman" pitchFamily="18" charset="0"/>
              </a:rPr>
              <a:t>TOPOGRAFÍA </a:t>
            </a:r>
          </a:p>
          <a:p>
            <a:pPr algn="ctr" defTabSz="957263"/>
            <a:r>
              <a:rPr lang="es-ES_tradnl" sz="2400" b="1">
                <a:solidFill>
                  <a:srgbClr val="FF0000"/>
                </a:solidFill>
                <a:latin typeface="Times New Roman" pitchFamily="18" charset="0"/>
              </a:rPr>
              <a:t>DE LAS CIUDADES ROMANAS </a:t>
            </a:r>
          </a:p>
          <a:p>
            <a:pPr algn="ctr" defTabSz="957263"/>
            <a:r>
              <a:rPr lang="es-ES_tradnl" sz="2400" b="1">
                <a:solidFill>
                  <a:srgbClr val="FF0000"/>
                </a:solidFill>
                <a:latin typeface="Times New Roman" pitchFamily="18" charset="0"/>
              </a:rPr>
              <a:t>DE HISPANIA (I)</a:t>
            </a:r>
            <a:endParaRPr lang="es-ES_tradnl" sz="2400" b="1" i="1">
              <a:solidFill>
                <a:srgbClr val="FF0000"/>
              </a:solidFill>
              <a:latin typeface="Times New Roman" pitchFamily="18" charset="0"/>
            </a:endParaRPr>
          </a:p>
          <a:p>
            <a:pPr algn="ctr" defTabSz="957263"/>
            <a:endParaRPr lang="es-ES_tradnl" sz="1800" b="1" i="1">
              <a:latin typeface="Times New Roman" pitchFamily="18" charset="0"/>
            </a:endParaRPr>
          </a:p>
          <a:p>
            <a:pPr algn="ctr" defTabSz="957263">
              <a:spcAft>
                <a:spcPct val="30000"/>
              </a:spcAft>
            </a:pPr>
            <a:r>
              <a:rPr lang="es-ES_tradnl" sz="1200" u="sng">
                <a:solidFill>
                  <a:schemeClr val="hlink"/>
                </a:solidFill>
                <a:latin typeface="Times New Roman" pitchFamily="18" charset="0"/>
              </a:rPr>
              <a:t>Jueves 7 de mayo</a:t>
            </a:r>
          </a:p>
          <a:p>
            <a:pPr algn="ctr" defTabSz="957263">
              <a:spcAft>
                <a:spcPct val="60000"/>
              </a:spcAft>
            </a:pPr>
            <a:r>
              <a:rPr lang="es-ES_tradnl" sz="1000">
                <a:solidFill>
                  <a:schemeClr val="hlink"/>
                </a:solidFill>
                <a:latin typeface="Times New Roman" pitchFamily="18" charset="0"/>
              </a:rPr>
              <a:t>16:00 – 19:00 H.</a:t>
            </a:r>
          </a:p>
          <a:p>
            <a:pPr algn="ctr" defTabSz="957263"/>
            <a:r>
              <a:rPr lang="es-ES_tradnl" sz="1500" i="1">
                <a:latin typeface="Times New Roman" pitchFamily="18" charset="0"/>
              </a:rPr>
              <a:t>El urbanismo prerromano y su transformación</a:t>
            </a:r>
          </a:p>
          <a:p>
            <a:pPr algn="ctr" defTabSz="957263"/>
            <a:r>
              <a:rPr lang="es-ES_tradnl" sz="1500" i="1">
                <a:latin typeface="Times New Roman" pitchFamily="18" charset="0"/>
              </a:rPr>
              <a:t>en el valle del Ebro</a:t>
            </a:r>
          </a:p>
          <a:p>
            <a:pPr algn="ctr" defTabSz="957263"/>
            <a:r>
              <a:rPr lang="es-ES_tradnl" sz="1200">
                <a:latin typeface="Times New Roman" pitchFamily="18" charset="0"/>
              </a:rPr>
              <a:t>Dr. J. Antonio Hernández Vera</a:t>
            </a:r>
          </a:p>
          <a:p>
            <a:pPr algn="ctr" defTabSz="957263"/>
            <a:endParaRPr lang="es-ES_tradnl" sz="1200">
              <a:latin typeface="Times New Roman" pitchFamily="18" charset="0"/>
            </a:endParaRPr>
          </a:p>
          <a:p>
            <a:pPr algn="ctr" defTabSz="957263"/>
            <a:r>
              <a:rPr lang="es-ES_tradnl" sz="1500" i="1">
                <a:latin typeface="Times New Roman" pitchFamily="18" charset="0"/>
              </a:rPr>
              <a:t>El Pueyo de Belchite</a:t>
            </a:r>
          </a:p>
          <a:p>
            <a:pPr algn="ctr" defTabSz="957263"/>
            <a:r>
              <a:rPr lang="es-ES_tradnl" sz="1200">
                <a:latin typeface="Times New Roman" pitchFamily="18" charset="0"/>
              </a:rPr>
              <a:t>D. Pedro Rodríguez Simón</a:t>
            </a:r>
          </a:p>
          <a:p>
            <a:pPr algn="ctr" defTabSz="957263"/>
            <a:endParaRPr lang="es-ES_tradnl" sz="1500">
              <a:latin typeface="Times New Roman" pitchFamily="18" charset="0"/>
            </a:endParaRPr>
          </a:p>
          <a:p>
            <a:pPr algn="ctr" defTabSz="957263"/>
            <a:r>
              <a:rPr lang="es-ES_tradnl" sz="1500" i="1">
                <a:latin typeface="Times New Roman" pitchFamily="18" charset="0"/>
              </a:rPr>
              <a:t>Municipium Augusta Bilbilis</a:t>
            </a:r>
          </a:p>
          <a:p>
            <a:pPr algn="ctr" defTabSz="957263"/>
            <a:r>
              <a:rPr lang="es-ES_tradnl" sz="1200">
                <a:latin typeface="Times New Roman" pitchFamily="18" charset="0"/>
              </a:rPr>
              <a:t>Dr. Manuel Martín-Bueno</a:t>
            </a:r>
          </a:p>
          <a:p>
            <a:pPr algn="ctr" defTabSz="957263"/>
            <a:endParaRPr lang="es-ES_tradnl" sz="1200">
              <a:latin typeface="Times New Roman" pitchFamily="18" charset="0"/>
            </a:endParaRPr>
          </a:p>
          <a:p>
            <a:pPr algn="ctr" defTabSz="957263">
              <a:spcAft>
                <a:spcPct val="30000"/>
              </a:spcAft>
            </a:pPr>
            <a:r>
              <a:rPr lang="es-ES_tradnl" sz="1200" u="sng">
                <a:solidFill>
                  <a:schemeClr val="hlink"/>
                </a:solidFill>
                <a:latin typeface="Times New Roman" pitchFamily="18" charset="0"/>
              </a:rPr>
              <a:t>Jueves 14 de mayo</a:t>
            </a:r>
          </a:p>
          <a:p>
            <a:pPr algn="ctr" defTabSz="957263">
              <a:spcAft>
                <a:spcPct val="30000"/>
              </a:spcAft>
            </a:pPr>
            <a:r>
              <a:rPr lang="es-ES_tradnl" sz="1000">
                <a:solidFill>
                  <a:schemeClr val="hlink"/>
                </a:solidFill>
                <a:latin typeface="Times New Roman" pitchFamily="18" charset="0"/>
              </a:rPr>
              <a:t>16:00 – 19:00 H.</a:t>
            </a:r>
          </a:p>
          <a:p>
            <a:pPr algn="ctr" defTabSz="957263">
              <a:spcAft>
                <a:spcPct val="60000"/>
              </a:spcAft>
            </a:pPr>
            <a:r>
              <a:rPr lang="es-ES_tradnl" sz="1200">
                <a:solidFill>
                  <a:schemeClr val="hlink"/>
                </a:solidFill>
                <a:latin typeface="Times New Roman" pitchFamily="18" charset="0"/>
              </a:rPr>
              <a:t>Monográfico sobre Caesaraugusta</a:t>
            </a:r>
          </a:p>
          <a:p>
            <a:pPr algn="ctr" defTabSz="957263"/>
            <a:r>
              <a:rPr lang="es-ES_tradnl" sz="1500" i="1">
                <a:latin typeface="Times New Roman" pitchFamily="18" charset="0"/>
              </a:rPr>
              <a:t>La ciudad altoimperial</a:t>
            </a:r>
          </a:p>
          <a:p>
            <a:pPr algn="ctr" defTabSz="957263"/>
            <a:r>
              <a:rPr lang="es-ES_tradnl" sz="1200">
                <a:latin typeface="Times New Roman" pitchFamily="18" charset="0"/>
              </a:rPr>
              <a:t>Dra. Pilar Galve Izquierdo</a:t>
            </a:r>
          </a:p>
          <a:p>
            <a:pPr algn="ctr" defTabSz="957263"/>
            <a:endParaRPr lang="es-ES_tradnl" sz="1200">
              <a:latin typeface="Times New Roman" pitchFamily="18" charset="0"/>
            </a:endParaRPr>
          </a:p>
          <a:p>
            <a:pPr algn="ctr" defTabSz="957263"/>
            <a:r>
              <a:rPr lang="es-ES_tradnl" sz="1800">
                <a:latin typeface="Times New Roman" pitchFamily="18" charset="0"/>
              </a:rPr>
              <a:t> </a:t>
            </a:r>
            <a:r>
              <a:rPr lang="es-ES_tradnl" sz="1500" i="1">
                <a:latin typeface="Times New Roman" pitchFamily="18" charset="0"/>
              </a:rPr>
              <a:t>La transformación de la ciudad hacia el medievo</a:t>
            </a:r>
          </a:p>
          <a:p>
            <a:pPr algn="ctr" defTabSz="957263"/>
            <a:r>
              <a:rPr lang="es-ES_tradnl" sz="1200">
                <a:latin typeface="Times New Roman" pitchFamily="18" charset="0"/>
              </a:rPr>
              <a:t>D. Francisco Gutiérrez González</a:t>
            </a:r>
          </a:p>
          <a:p>
            <a:pPr algn="ctr" defTabSz="957263"/>
            <a:endParaRPr lang="es-ES_tradnl" sz="1400">
              <a:latin typeface="Times New Roman" pitchFamily="18" charset="0"/>
            </a:endParaRPr>
          </a:p>
        </p:txBody>
      </p:sp>
      <p:sp>
        <p:nvSpPr>
          <p:cNvPr id="13316" name="CuadroTexto 5"/>
          <p:cNvSpPr txBox="1">
            <a:spLocks noChangeArrowheads="1"/>
          </p:cNvSpPr>
          <p:nvPr/>
        </p:nvSpPr>
        <p:spPr bwMode="auto">
          <a:xfrm>
            <a:off x="3789363" y="8289925"/>
            <a:ext cx="2781300" cy="1416050"/>
          </a:xfrm>
          <a:prstGeom prst="rect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5758" tIns="47880" rIns="95758" bIns="47880">
            <a:spAutoFit/>
          </a:bodyPr>
          <a:lstStyle/>
          <a:p>
            <a:pPr defTabSz="479425"/>
            <a:endParaRPr lang="es-ES_tradnl" sz="500">
              <a:solidFill>
                <a:srgbClr val="FFFFFF"/>
              </a:solidFill>
              <a:latin typeface="Calibri" pitchFamily="34" charset="0"/>
            </a:endParaRPr>
          </a:p>
          <a:p>
            <a:pPr algn="ctr" defTabSz="479425"/>
            <a:r>
              <a:rPr lang="es-ES_tradnl" sz="1000" u="sng">
                <a:latin typeface="Times New Roman" pitchFamily="18" charset="0"/>
              </a:rPr>
              <a:t>Lugar</a:t>
            </a:r>
          </a:p>
          <a:p>
            <a:pPr algn="ctr" defTabSz="479425"/>
            <a:r>
              <a:rPr lang="es-ES_tradnl" sz="1000">
                <a:latin typeface="Times New Roman" pitchFamily="18" charset="0"/>
              </a:rPr>
              <a:t>Aula IX</a:t>
            </a:r>
          </a:p>
          <a:p>
            <a:pPr algn="ctr" defTabSz="479425"/>
            <a:r>
              <a:rPr lang="es-ES_tradnl" sz="1000">
                <a:latin typeface="Times New Roman" pitchFamily="18" charset="0"/>
              </a:rPr>
              <a:t>Fac. de Filosofía y Letras</a:t>
            </a:r>
          </a:p>
          <a:p>
            <a:pPr algn="ctr" defTabSz="479425"/>
            <a:endParaRPr lang="es-ES_tradnl" sz="1000" u="sng">
              <a:latin typeface="Times New Roman" pitchFamily="18" charset="0"/>
            </a:endParaRPr>
          </a:p>
          <a:p>
            <a:pPr algn="ctr" defTabSz="479425"/>
            <a:r>
              <a:rPr lang="es-ES_tradnl" sz="1000" u="sng">
                <a:latin typeface="Times New Roman" pitchFamily="18" charset="0"/>
              </a:rPr>
              <a:t>PROGRAMA E INFORMACIÓN </a:t>
            </a:r>
          </a:p>
          <a:p>
            <a:pPr algn="ctr" defTabSz="479425"/>
            <a:r>
              <a:rPr lang="es-ES_tradnl" sz="1000">
                <a:latin typeface="Times New Roman" pitchFamily="18" charset="0"/>
              </a:rPr>
              <a:t>Laboratorio de Arqueología y Prehistoria</a:t>
            </a:r>
          </a:p>
          <a:p>
            <a:pPr algn="ctr" defTabSz="479425"/>
            <a:r>
              <a:rPr lang="es-ES_tradnl" sz="1000">
                <a:latin typeface="Times New Roman" pitchFamily="18" charset="0"/>
              </a:rPr>
              <a:t> (Sótano Pabellón de Historia)</a:t>
            </a:r>
          </a:p>
          <a:p>
            <a:pPr algn="ctr" defTabSz="479425"/>
            <a:endParaRPr lang="es-ES_tradnl" sz="1000">
              <a:latin typeface="Times New Roman" pitchFamily="18" charset="0"/>
            </a:endParaRPr>
          </a:p>
        </p:txBody>
      </p:sp>
      <p:pic>
        <p:nvPicPr>
          <p:cNvPr id="13317" name="Picture 11" descr="logo urb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4013" y="8447088"/>
            <a:ext cx="5683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117475" y="9313863"/>
            <a:ext cx="1008063" cy="428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59947" tIns="29974" rIns="59947" bIns="29974" anchor="ctr"/>
          <a:lstStyle/>
          <a:p>
            <a:pPr defTabSz="300038"/>
            <a:endParaRPr lang="es-ES" sz="1900"/>
          </a:p>
        </p:txBody>
      </p:sp>
      <p:pic>
        <p:nvPicPr>
          <p:cNvPr id="13319" name="Picture 8"/>
          <p:cNvPicPr>
            <a:picLocks noChangeAspect="1" noChangeArrowheads="1"/>
          </p:cNvPicPr>
          <p:nvPr/>
        </p:nvPicPr>
        <p:blipFill>
          <a:blip r:embed="rId4"/>
          <a:srcRect l="6029" r="9642"/>
          <a:stretch>
            <a:fillRect/>
          </a:stretch>
        </p:blipFill>
        <p:spPr bwMode="auto">
          <a:xfrm>
            <a:off x="117475" y="9259888"/>
            <a:ext cx="10080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0" descr="solemne_diploma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429000" y="128588"/>
            <a:ext cx="1038225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CuadroTexto 5"/>
          <p:cNvSpPr txBox="1">
            <a:spLocks noChangeArrowheads="1"/>
          </p:cNvSpPr>
          <p:nvPr/>
        </p:nvSpPr>
        <p:spPr bwMode="auto">
          <a:xfrm>
            <a:off x="1447800" y="8377238"/>
            <a:ext cx="2197100" cy="1320800"/>
          </a:xfrm>
          <a:prstGeom prst="rect">
            <a:avLst/>
          </a:prstGeom>
          <a:noFill/>
          <a:ln w="25400" cap="rnd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lIns="95758" tIns="47880" rIns="95758" bIns="47880">
            <a:spAutoFit/>
          </a:bodyPr>
          <a:lstStyle/>
          <a:p>
            <a:pPr defTabSz="479425"/>
            <a:endParaRPr lang="es-ES_tradnl" sz="800">
              <a:solidFill>
                <a:srgbClr val="FFFFFF"/>
              </a:solidFill>
              <a:latin typeface="Calibri" pitchFamily="34" charset="0"/>
            </a:endParaRPr>
          </a:p>
          <a:p>
            <a:pPr algn="ctr" defTabSz="479425"/>
            <a:r>
              <a:rPr lang="es-ES" sz="900">
                <a:latin typeface="Times New Roman" pitchFamily="18" charset="0"/>
              </a:rPr>
              <a:t>Actividad Académica Complementaria (AAC) </a:t>
            </a:r>
          </a:p>
          <a:p>
            <a:pPr algn="ctr" defTabSz="479425"/>
            <a:endParaRPr lang="es-ES" sz="900">
              <a:latin typeface="Times New Roman" pitchFamily="18" charset="0"/>
            </a:endParaRPr>
          </a:p>
          <a:p>
            <a:pPr algn="ctr" defTabSz="479425"/>
            <a:r>
              <a:rPr lang="es-ES" sz="900">
                <a:latin typeface="Times New Roman" pitchFamily="18" charset="0"/>
              </a:rPr>
              <a:t>aprobada en Consejo de Gobierno </a:t>
            </a:r>
          </a:p>
          <a:p>
            <a:pPr algn="ctr" defTabSz="479425"/>
            <a:r>
              <a:rPr lang="es-ES" sz="900">
                <a:latin typeface="Times New Roman" pitchFamily="18" charset="0"/>
              </a:rPr>
              <a:t>curso 2014-2015 </a:t>
            </a:r>
          </a:p>
          <a:p>
            <a:pPr algn="ctr" defTabSz="479425"/>
            <a:endParaRPr lang="es-ES" sz="900">
              <a:latin typeface="Times New Roman" pitchFamily="18" charset="0"/>
            </a:endParaRPr>
          </a:p>
          <a:p>
            <a:pPr algn="ctr" defTabSz="479425"/>
            <a:r>
              <a:rPr lang="es-ES" sz="900">
                <a:latin typeface="Times New Roman" pitchFamily="18" charset="0"/>
              </a:rPr>
              <a:t>Convalidación: 0.5 ECTS</a:t>
            </a:r>
            <a:endParaRPr lang="es-ES_tradnl" sz="900">
              <a:latin typeface="Times New Roman" pitchFamily="18" charset="0"/>
            </a:endParaRPr>
          </a:p>
          <a:p>
            <a:pPr algn="ctr" defTabSz="479425"/>
            <a:endParaRPr lang="es-ES_tradnl" sz="800">
              <a:latin typeface="Times New Roman" pitchFamily="18" charset="0"/>
            </a:endParaRPr>
          </a:p>
        </p:txBody>
      </p:sp>
      <p:pic>
        <p:nvPicPr>
          <p:cNvPr id="13322" name="Picture 13" descr="Nuevo Presentación de Microsoft PowerPointlll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7475" y="8863013"/>
            <a:ext cx="1008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582</TotalTime>
  <Words>123</Words>
  <Application>Microsoft Macintosh PowerPoint</Application>
  <PresentationFormat>A4 (210 x 297 mm)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EQUIPO</cp:lastModifiedBy>
  <cp:revision>22</cp:revision>
  <dcterms:created xsi:type="dcterms:W3CDTF">2014-01-21T09:52:06Z</dcterms:created>
  <dcterms:modified xsi:type="dcterms:W3CDTF">2015-04-29T06:48:36Z</dcterms:modified>
</cp:coreProperties>
</file>