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68" r:id="rId3"/>
  </p:sldIdLst>
  <p:sldSz cx="21602700" cy="144018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FFCC"/>
    <a:srgbClr val="DDDDDD"/>
    <a:srgbClr val="EAEAEA"/>
    <a:srgbClr val="336699"/>
    <a:srgbClr val="000066"/>
    <a:srgbClr val="FF9933"/>
    <a:srgbClr val="FF99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86" y="6"/>
      </p:cViewPr>
      <p:guideLst>
        <p:guide orient="horz" pos="453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932150" y="215900"/>
            <a:ext cx="5310188" cy="5400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215900"/>
            <a:ext cx="1577975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A2C0F-07F2-4A1B-8CBA-C79D955E34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4D4C-454C-408F-8F73-C8118F5075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4F93-0F07-4934-A68A-68DFE6691F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950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755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3F17-8D86-4E3A-926C-91630828D5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9A90-0F68-4272-A240-EFDE42850C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93BD-09F2-4365-9B7C-FAB37C727B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AD261-DEF8-4F34-8D24-29FB316AE7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40AE-2684-4A69-ADDF-E683BC986D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363D3-B7D6-430B-AF80-BC8F8C85FA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BFB9-7CDD-4BA9-AD14-CDD573DBD2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2275" y="192088"/>
            <a:ext cx="4860925" cy="142097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0" y="192088"/>
            <a:ext cx="14430375" cy="142097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EE46-9210-41C1-87E5-B29DF965ED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8925" y="1512888"/>
            <a:ext cx="103647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6113" y="1512888"/>
            <a:ext cx="10364787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15900"/>
            <a:ext cx="21242338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925" y="1512888"/>
            <a:ext cx="20881975" cy="410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txStyles>
    <p:titleStyle>
      <a:lvl1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+mj-lt"/>
          <a:ea typeface="+mj-ea"/>
          <a:cs typeface="+mj-cs"/>
          <a:sym typeface="Arial" charset="0"/>
        </a:defRPr>
      </a:lvl1pPr>
      <a:lvl2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968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540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4112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684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9688" indent="-39688" algn="r" rtl="0" eaLnBrk="0" fontAlgn="base" hangingPunct="0">
        <a:spcBef>
          <a:spcPts val="700"/>
        </a:spcBef>
        <a:spcAft>
          <a:spcPct val="0"/>
        </a:spcAft>
        <a:defRPr sz="3200" b="1">
          <a:solidFill>
            <a:srgbClr val="FDFEC6"/>
          </a:solidFill>
          <a:latin typeface="+mn-lt"/>
          <a:ea typeface="+mn-ea"/>
          <a:cs typeface="+mn-cs"/>
          <a:sym typeface="Arial" charset="0"/>
        </a:defRPr>
      </a:lvl1pPr>
      <a:lvl2pPr marL="1017588" indent="-560388" algn="ctr" rtl="0" eaLnBrk="0" fontAlgn="base" hangingPunct="0">
        <a:spcBef>
          <a:spcPts val="1400"/>
        </a:spcBef>
        <a:spcAft>
          <a:spcPct val="0"/>
        </a:spcAft>
        <a:defRPr sz="63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2pPr>
      <a:lvl3pPr marL="2046288" indent="-1131888" algn="ctr" rtl="0" eaLnBrk="0" fontAlgn="base" hangingPunct="0">
        <a:spcBef>
          <a:spcPts val="1200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3pPr>
      <a:lvl4pPr marL="3074988" indent="-17033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4pPr>
      <a:lvl5pPr marL="4103688" indent="-22748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5pPr>
      <a:lvl6pPr marL="45608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50180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54752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9324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92088"/>
            <a:ext cx="19443700" cy="316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1600" tIns="101600" rIns="205740" bIns="101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3360738"/>
            <a:ext cx="19443700" cy="11041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1600" tIns="101600" rIns="205740" bIns="101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7378700" y="13114338"/>
            <a:ext cx="6858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/>
          <a:lstStyle/>
          <a:p>
            <a:pPr marL="1588"/>
            <a:r>
              <a:rPr lang="en-US" sz="3200">
                <a:solidFill>
                  <a:schemeClr val="tx1"/>
                </a:solidFill>
                <a:cs typeface="Arial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7667288" y="13114338"/>
            <a:ext cx="668337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 smtClean="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fld id="{F54083E5-15FE-4407-87C8-FB8D7194FE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hf hdr="0" ftr="0" dt="0"/>
  <p:txStyles>
    <p:titleStyle>
      <a:lvl1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87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59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31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03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773113" indent="-771525" algn="l" rtl="0" eaLnBrk="0" fontAlgn="base" hangingPunct="0">
        <a:spcBef>
          <a:spcPts val="1600"/>
        </a:spcBef>
        <a:spcAft>
          <a:spcPct val="0"/>
        </a:spcAft>
        <a:buSzPct val="100000"/>
        <a:buFont typeface="Arial" charset="0"/>
        <a:buChar char="•"/>
        <a:defRPr sz="7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1673225" indent="-642938" algn="l" rtl="0" eaLnBrk="0" fontAlgn="base" hangingPunct="0">
        <a:spcBef>
          <a:spcPts val="1400"/>
        </a:spcBef>
        <a:spcAft>
          <a:spcPct val="0"/>
        </a:spcAft>
        <a:buSzPct val="100000"/>
        <a:buFont typeface="Arial" charset="0"/>
        <a:buChar char="–"/>
        <a:defRPr sz="63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2573338" indent="-514350" algn="l" rtl="0" eaLnBrk="0" fontAlgn="base" hangingPunct="0">
        <a:spcBef>
          <a:spcPts val="1200"/>
        </a:spcBef>
        <a:spcAft>
          <a:spcPct val="0"/>
        </a:spcAft>
        <a:buSzPct val="100000"/>
        <a:buFont typeface="Arial" charset="0"/>
        <a:buChar char="•"/>
        <a:defRPr sz="5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36020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charset="0"/>
        <a:buChar char="–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46307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50879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55451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60023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64595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5"/>
          <p:cNvSpPr>
            <a:spLocks noChangeArrowheads="1"/>
          </p:cNvSpPr>
          <p:nvPr/>
        </p:nvSpPr>
        <p:spPr bwMode="auto">
          <a:xfrm>
            <a:off x="504825" y="3114005"/>
            <a:ext cx="7175500" cy="199866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49995" tIns="24998" rIns="49995" bIns="24998" anchor="ctr"/>
          <a:lstStyle/>
          <a:p>
            <a:pPr algn="l" defTabSz="2057400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Resumen</a:t>
            </a:r>
            <a:r>
              <a:rPr lang="es-ES" sz="41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endParaRPr lang="es-ES" sz="410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198" name="Rectangle 107"/>
          <p:cNvSpPr>
            <a:spLocks noChangeArrowheads="1"/>
          </p:cNvSpPr>
          <p:nvPr/>
        </p:nvSpPr>
        <p:spPr bwMode="auto">
          <a:xfrm>
            <a:off x="8064500" y="2952750"/>
            <a:ext cx="7273354" cy="655240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49995" tIns="24998" rIns="49995" bIns="24998" anchor="ctr"/>
          <a:lstStyle/>
          <a:p>
            <a:pPr defTabSz="428625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Metodología o</a:t>
            </a:r>
          </a:p>
          <a:p>
            <a:pPr defTabSz="428625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procedimiento de </a:t>
            </a:r>
          </a:p>
          <a:p>
            <a:pPr defTabSz="428625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la experiencia</a:t>
            </a:r>
            <a:endParaRPr lang="es-ES" sz="41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199" name="Rectangle 108"/>
          <p:cNvSpPr>
            <a:spLocks noChangeArrowheads="1"/>
          </p:cNvSpPr>
          <p:nvPr/>
        </p:nvSpPr>
        <p:spPr bwMode="auto">
          <a:xfrm>
            <a:off x="539750" y="5287963"/>
            <a:ext cx="7175500" cy="4200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49995" tIns="24998" rIns="49995" bIns="24998" anchor="ctr"/>
          <a:lstStyle/>
          <a:p>
            <a:pPr algn="l" defTabSz="2057400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Introducción </a:t>
            </a:r>
          </a:p>
          <a:p>
            <a:pPr algn="l" defTabSz="2057400"/>
            <a:r>
              <a:rPr lang="es-ES" sz="41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(el color -o sin color- de fondo </a:t>
            </a:r>
          </a:p>
          <a:p>
            <a:pPr algn="l" defTabSz="2057400"/>
            <a:r>
              <a:rPr lang="es-ES" sz="41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de cada apartado es a </a:t>
            </a:r>
          </a:p>
          <a:p>
            <a:pPr algn="l" defTabSz="2057400"/>
            <a:r>
              <a:rPr lang="es-ES" sz="41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elección del /de los autor/es)  </a:t>
            </a:r>
            <a:endParaRPr lang="es-ES" sz="4100" b="1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04" name="Rectangle 114"/>
          <p:cNvSpPr>
            <a:spLocks noChangeArrowheads="1"/>
          </p:cNvSpPr>
          <p:nvPr/>
        </p:nvSpPr>
        <p:spPr bwMode="auto">
          <a:xfrm>
            <a:off x="7200950" y="10009212"/>
            <a:ext cx="13898090" cy="2808288"/>
          </a:xfrm>
          <a:prstGeom prst="rect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49995" tIns="24998" rIns="49995" bIns="24998" anchor="ctr"/>
          <a:lstStyle/>
          <a:p>
            <a:pPr algn="l" defTabSz="428625"/>
            <a:r>
              <a:rPr lang="es-ES" sz="41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Conclusiones</a:t>
            </a:r>
            <a:endParaRPr lang="es-ES" sz="41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527" name="Rectangle 1"/>
          <p:cNvSpPr>
            <a:spLocks/>
          </p:cNvSpPr>
          <p:nvPr/>
        </p:nvSpPr>
        <p:spPr bwMode="auto">
          <a:xfrm>
            <a:off x="0" y="13538200"/>
            <a:ext cx="21602700" cy="863600"/>
          </a:xfrm>
          <a:prstGeom prst="rect">
            <a:avLst/>
          </a:prstGeom>
          <a:solidFill>
            <a:srgbClr val="00006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/>
            <a:endParaRPr lang="es-ES"/>
          </a:p>
        </p:txBody>
      </p:sp>
      <p:sp>
        <p:nvSpPr>
          <p:cNvPr id="21532" name="Rectangle 3"/>
          <p:cNvSpPr>
            <a:spLocks/>
          </p:cNvSpPr>
          <p:nvPr/>
        </p:nvSpPr>
        <p:spPr bwMode="auto">
          <a:xfrm>
            <a:off x="0" y="0"/>
            <a:ext cx="21615400" cy="2808288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/>
            <a:endParaRPr lang="es-ES"/>
          </a:p>
        </p:txBody>
      </p:sp>
      <p:sp>
        <p:nvSpPr>
          <p:cNvPr id="21533" name="Rectangle 5"/>
          <p:cNvSpPr>
            <a:spLocks/>
          </p:cNvSpPr>
          <p:nvPr/>
        </p:nvSpPr>
        <p:spPr bwMode="auto">
          <a:xfrm>
            <a:off x="10153650" y="2232025"/>
            <a:ext cx="10820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spcBef>
                <a:spcPts val="638"/>
              </a:spcBef>
            </a:pPr>
            <a:r>
              <a:rPr lang="en-US" sz="2800" dirty="0" err="1" smtClean="0">
                <a:solidFill>
                  <a:schemeClr val="accent2"/>
                </a:solidFill>
                <a:cs typeface="Arial" charset="0"/>
              </a:rPr>
              <a:t>Institución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/Universidad/Centro ( 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Arial, 26 </a:t>
            </a:r>
            <a:r>
              <a:rPr lang="en-US" sz="2800" dirty="0" err="1">
                <a:solidFill>
                  <a:schemeClr val="accent2"/>
                </a:solidFill>
                <a:cs typeface="Arial" charset="0"/>
              </a:rPr>
              <a:t>puntos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)</a:t>
            </a:r>
          </a:p>
        </p:txBody>
      </p:sp>
      <p:sp>
        <p:nvSpPr>
          <p:cNvPr id="21534" name="Rectangle 6"/>
          <p:cNvSpPr>
            <a:spLocks noChangeArrowheads="1"/>
          </p:cNvSpPr>
          <p:nvPr/>
        </p:nvSpPr>
        <p:spPr bwMode="auto">
          <a:xfrm>
            <a:off x="0" y="0"/>
            <a:ext cx="21097875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132080" bIns="50800" anchor="ctr"/>
          <a:lstStyle/>
          <a:p>
            <a:pPr marL="39688"/>
            <a:r>
              <a:rPr lang="en-US" sz="4100" b="1">
                <a:solidFill>
                  <a:schemeClr val="accent2"/>
                </a:solidFill>
              </a:rPr>
              <a:t>Título del trabajo (Arial, 41 puntos, negrita)</a:t>
            </a:r>
          </a:p>
        </p:txBody>
      </p:sp>
      <p:sp>
        <p:nvSpPr>
          <p:cNvPr id="21535" name="Rectangle 7"/>
          <p:cNvSpPr>
            <a:spLocks noChangeArrowheads="1"/>
          </p:cNvSpPr>
          <p:nvPr/>
        </p:nvSpPr>
        <p:spPr bwMode="auto">
          <a:xfrm>
            <a:off x="144463" y="1368425"/>
            <a:ext cx="208105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0800" tIns="50800" rIns="132080" bIns="50800"/>
          <a:lstStyle/>
          <a:p>
            <a:pPr marL="39688" algn="r">
              <a:lnSpc>
                <a:spcPct val="90000"/>
              </a:lnSpc>
              <a:spcBef>
                <a:spcPts val="700"/>
              </a:spcBef>
            </a:pPr>
            <a:r>
              <a:rPr lang="en-US" sz="3200" b="1" dirty="0" err="1">
                <a:solidFill>
                  <a:schemeClr val="accent2"/>
                </a:solidFill>
              </a:rPr>
              <a:t>Relación</a:t>
            </a:r>
            <a:r>
              <a:rPr lang="en-US" sz="3200" b="1" dirty="0">
                <a:solidFill>
                  <a:schemeClr val="accent2"/>
                </a:solidFill>
              </a:rPr>
              <a:t> de </a:t>
            </a:r>
            <a:r>
              <a:rPr lang="en-US" sz="3200" b="1" dirty="0" err="1">
                <a:solidFill>
                  <a:schemeClr val="accent2"/>
                </a:solidFill>
              </a:rPr>
              <a:t>autores</a:t>
            </a:r>
            <a:r>
              <a:rPr lang="en-US" sz="3200" b="1" dirty="0">
                <a:solidFill>
                  <a:schemeClr val="accent2"/>
                </a:solidFill>
              </a:rPr>
              <a:t>: </a:t>
            </a:r>
            <a:r>
              <a:rPr lang="en-US" sz="3200" b="1" dirty="0" err="1">
                <a:solidFill>
                  <a:schemeClr val="accent2"/>
                </a:solidFill>
              </a:rPr>
              <a:t>Nombre</a:t>
            </a:r>
            <a:r>
              <a:rPr lang="en-US" sz="3200" b="1" dirty="0">
                <a:solidFill>
                  <a:schemeClr val="accent2"/>
                </a:solidFill>
              </a:rPr>
              <a:t> Apellido1, </a:t>
            </a:r>
            <a:r>
              <a:rPr lang="en-US" sz="3200" b="1" dirty="0" err="1">
                <a:solidFill>
                  <a:schemeClr val="accent2"/>
                </a:solidFill>
              </a:rPr>
              <a:t>Nombre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Apellido2,...(</a:t>
            </a:r>
            <a:r>
              <a:rPr lang="en-US" sz="3200" b="1" dirty="0">
                <a:solidFill>
                  <a:schemeClr val="accent2"/>
                </a:solidFill>
              </a:rPr>
              <a:t>Arial, 32 </a:t>
            </a:r>
            <a:r>
              <a:rPr lang="en-US" sz="3200" b="1" dirty="0" err="1">
                <a:solidFill>
                  <a:schemeClr val="accent2"/>
                </a:solidFill>
              </a:rPr>
              <a:t>puntos</a:t>
            </a:r>
            <a:r>
              <a:rPr lang="en-US" sz="3200" b="1" dirty="0">
                <a:solidFill>
                  <a:schemeClr val="accent2"/>
                </a:solidFill>
              </a:rPr>
              <a:t>, </a:t>
            </a:r>
            <a:r>
              <a:rPr lang="en-US" sz="3200" b="1" dirty="0" err="1">
                <a:solidFill>
                  <a:schemeClr val="accent2"/>
                </a:solidFill>
              </a:rPr>
              <a:t>negrita</a:t>
            </a:r>
            <a:r>
              <a:rPr lang="en-US" sz="32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6" name="Rectangle 2"/>
          <p:cNvSpPr>
            <a:spLocks/>
          </p:cNvSpPr>
          <p:nvPr/>
        </p:nvSpPr>
        <p:spPr bwMode="auto">
          <a:xfrm>
            <a:off x="4824686" y="13753628"/>
            <a:ext cx="167894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/>
          <a:lstStyle/>
          <a:p>
            <a:pPr marL="1588" algn="r"/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IV </a:t>
            </a:r>
            <a:r>
              <a:rPr lang="en-US" sz="2400" b="1" dirty="0" err="1" smtClean="0">
                <a:solidFill>
                  <a:srgbClr val="FFFFFF"/>
                </a:solidFill>
                <a:cs typeface="Arial" charset="0"/>
              </a:rPr>
              <a:t>Jornadas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 de </a:t>
            </a:r>
            <a:r>
              <a:rPr lang="en-US" sz="2400" b="1" dirty="0" err="1" smtClean="0">
                <a:solidFill>
                  <a:srgbClr val="FFFFFF"/>
                </a:solidFill>
                <a:cs typeface="Arial" charset="0"/>
              </a:rPr>
              <a:t>Aprendizaje-Servicio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, </a:t>
            </a:r>
            <a:r>
              <a:rPr lang="en-US" sz="2400" b="1" dirty="0" err="1">
                <a:solidFill>
                  <a:srgbClr val="FFFFFF"/>
                </a:solidFill>
                <a:cs typeface="Arial" charset="0"/>
              </a:rPr>
              <a:t>Facultad</a:t>
            </a: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  <a:cs typeface="Arial" charset="0"/>
              </a:rPr>
              <a:t>Educación</a:t>
            </a: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, Universidad de Zaragoza</a:t>
            </a:r>
          </a:p>
        </p:txBody>
      </p:sp>
      <p:pic>
        <p:nvPicPr>
          <p:cNvPr id="27" name="26 Imagen" descr="255220_fcc6542d8f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0390" y="10009212"/>
            <a:ext cx="3600400" cy="2700300"/>
          </a:xfrm>
          <a:prstGeom prst="rect">
            <a:avLst/>
          </a:prstGeom>
        </p:spPr>
      </p:pic>
      <p:sp>
        <p:nvSpPr>
          <p:cNvPr id="28" name="Text Box 118"/>
          <p:cNvSpPr txBox="1">
            <a:spLocks noChangeArrowheads="1"/>
          </p:cNvSpPr>
          <p:nvPr/>
        </p:nvSpPr>
        <p:spPr bwMode="auto">
          <a:xfrm>
            <a:off x="2448422" y="12745516"/>
            <a:ext cx="2518936" cy="48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995" tIns="24998" rIns="49995" bIns="24998">
            <a:spAutoFit/>
          </a:bodyPr>
          <a:lstStyle/>
          <a:p>
            <a:pPr algn="l" defTabSz="428625"/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Imagen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o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gráfico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Rectangle 108"/>
          <p:cNvSpPr>
            <a:spLocks noChangeArrowheads="1"/>
          </p:cNvSpPr>
          <p:nvPr/>
        </p:nvSpPr>
        <p:spPr bwMode="auto">
          <a:xfrm>
            <a:off x="15553878" y="3024436"/>
            <a:ext cx="5591324" cy="6480720"/>
          </a:xfrm>
          <a:prstGeom prst="rect">
            <a:avLst/>
          </a:prstGeom>
          <a:solidFill>
            <a:srgbClr val="CCFF99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49995" tIns="24998" rIns="49995" bIns="24998" anchor="ctr"/>
          <a:lstStyle/>
          <a:p>
            <a:pPr algn="l" defTabSz="2057400"/>
            <a:r>
              <a:rPr lang="es-ES" sz="41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Propuestas de futuro</a:t>
            </a:r>
            <a:endParaRPr lang="es-ES" sz="41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Pages>0</Pages>
  <Words>85</Words>
  <Characters>0</Characters>
  <Application>Microsoft Office PowerPoint</Application>
  <PresentationFormat>Personalizado</PresentationFormat>
  <Lines>0</Lines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Title &amp; Subtitle</vt:lpstr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Pilar Arranz</dc:creator>
  <cp:lastModifiedBy>Pilar Arranz</cp:lastModifiedBy>
  <cp:revision>37</cp:revision>
  <dcterms:modified xsi:type="dcterms:W3CDTF">2015-04-27T10:41:39Z</dcterms:modified>
</cp:coreProperties>
</file>